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5"/>
  </p:notesMasterIdLst>
  <p:sldIdLst>
    <p:sldId id="4761" r:id="rId2"/>
    <p:sldId id="4762" r:id="rId3"/>
    <p:sldId id="4763" r:id="rId4"/>
    <p:sldId id="4764" r:id="rId5"/>
    <p:sldId id="4001" r:id="rId6"/>
    <p:sldId id="4782" r:id="rId7"/>
    <p:sldId id="1072" r:id="rId8"/>
    <p:sldId id="1194" r:id="rId9"/>
    <p:sldId id="4174" r:id="rId10"/>
    <p:sldId id="4802" r:id="rId11"/>
    <p:sldId id="4778" r:id="rId12"/>
    <p:sldId id="4182" r:id="rId13"/>
    <p:sldId id="4678" r:id="rId14"/>
    <p:sldId id="4431" r:id="rId15"/>
    <p:sldId id="4679" r:id="rId16"/>
    <p:sldId id="4852" r:id="rId17"/>
    <p:sldId id="4733" r:id="rId18"/>
    <p:sldId id="4682" r:id="rId19"/>
    <p:sldId id="4683" r:id="rId20"/>
    <p:sldId id="4681" r:id="rId21"/>
    <p:sldId id="4685" r:id="rId22"/>
    <p:sldId id="4686" r:id="rId23"/>
    <p:sldId id="4689" r:id="rId24"/>
    <p:sldId id="4690" r:id="rId25"/>
    <p:sldId id="4692" r:id="rId26"/>
    <p:sldId id="4691" r:id="rId27"/>
    <p:sldId id="4693" r:id="rId28"/>
    <p:sldId id="4694" r:id="rId29"/>
    <p:sldId id="4695" r:id="rId30"/>
    <p:sldId id="4696" r:id="rId31"/>
    <p:sldId id="4697" r:id="rId32"/>
    <p:sldId id="4867" r:id="rId33"/>
    <p:sldId id="4861" r:id="rId34"/>
    <p:sldId id="4862" r:id="rId35"/>
    <p:sldId id="4771" r:id="rId36"/>
    <p:sldId id="4853" r:id="rId37"/>
    <p:sldId id="4854" r:id="rId38"/>
    <p:sldId id="4870" r:id="rId39"/>
    <p:sldId id="4857" r:id="rId40"/>
    <p:sldId id="4858" r:id="rId41"/>
    <p:sldId id="4868" r:id="rId42"/>
    <p:sldId id="4826" r:id="rId43"/>
    <p:sldId id="4818" r:id="rId44"/>
    <p:sldId id="4871" r:id="rId45"/>
    <p:sldId id="4872" r:id="rId46"/>
    <p:sldId id="4827" r:id="rId47"/>
    <p:sldId id="4828" r:id="rId48"/>
    <p:sldId id="4822" r:id="rId49"/>
    <p:sldId id="4877" r:id="rId50"/>
    <p:sldId id="4875" r:id="rId51"/>
    <p:sldId id="4811" r:id="rId52"/>
    <p:sldId id="4815" r:id="rId53"/>
    <p:sldId id="4817" r:id="rId54"/>
    <p:sldId id="4816" r:id="rId55"/>
    <p:sldId id="4830" r:id="rId56"/>
    <p:sldId id="4821" r:id="rId57"/>
    <p:sldId id="4835" r:id="rId58"/>
    <p:sldId id="4866" r:id="rId59"/>
    <p:sldId id="4873" r:id="rId60"/>
    <p:sldId id="4874" r:id="rId61"/>
    <p:sldId id="4781" r:id="rId62"/>
    <p:sldId id="4876" r:id="rId63"/>
    <p:sldId id="4100" r:id="rId6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349" autoAdjust="0"/>
    <p:restoredTop sz="91408"/>
  </p:normalViewPr>
  <p:slideViewPr>
    <p:cSldViewPr snapToGrid="0" snapToObjects="1">
      <p:cViewPr varScale="1">
        <p:scale>
          <a:sx n="44" d="100"/>
          <a:sy n="44" d="100"/>
        </p:scale>
        <p:origin x="46" y="618"/>
      </p:cViewPr>
      <p:guideLst>
        <p:guide orient="horz" pos="2160"/>
        <p:guide pos="3840"/>
      </p:guideLst>
    </p:cSldViewPr>
  </p:slideViewPr>
  <p:notesTextViewPr>
    <p:cViewPr>
      <p:scale>
        <a:sx n="3" d="2"/>
        <a:sy n="3" d="2"/>
      </p:scale>
      <p:origin x="0" y="0"/>
    </p:cViewPr>
  </p:notesTextViewPr>
  <p:sorterViewPr>
    <p:cViewPr>
      <p:scale>
        <a:sx n="1" d="1"/>
        <a:sy n="1" d="1"/>
      </p:scale>
      <p:origin x="0" y="-3022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t>Total Domestic Spending</a:t>
            </a:r>
            <a:r>
              <a:rPr lang="en-US" sz="2800" baseline="0"/>
              <a:t> </a:t>
            </a:r>
            <a:r>
              <a:rPr lang="en-US" sz="2800"/>
              <a:t>$31.2 </a:t>
            </a:r>
          </a:p>
        </c:rich>
      </c:tx>
      <c:layout>
        <c:manualLayout>
          <c:xMode val="edge"/>
          <c:yMode val="edge"/>
          <c:x val="0.25193044619422567"/>
          <c:y val="3.1818181818181815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B98-4801-809D-61AD96F1865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5B98-4801-809D-61AD96F1865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B98-4801-809D-61AD96F18652}"/>
              </c:ext>
            </c:extLst>
          </c:dPt>
          <c:dLbls>
            <c:dLbl>
              <c:idx val="0"/>
              <c:tx>
                <c:rich>
                  <a:bodyPr/>
                  <a:lstStyle/>
                  <a:p>
                    <a:fld id="{ACEEE5C2-B175-431F-AE14-2D483C274788}" type="CELLRANGE">
                      <a:rPr lang="en-US"/>
                      <a:pPr/>
                      <a:t>[CELLRANGE]</a:t>
                    </a:fld>
                    <a:r>
                      <a:rPr lang="en-US" baseline="0"/>
                      <a:t>, </a:t>
                    </a:r>
                    <a:fld id="{40FBC771-C0E5-4268-9D31-34F84C87AB73}" type="CATEGORYNAME">
                      <a:rPr lang="en-US" baseline="0"/>
                      <a:pPr/>
                      <a:t>[CATEGORY NAME]</a:t>
                    </a:fld>
                    <a:endParaRPr lang="en-US" baseline="0"/>
                  </a:p>
                </c:rich>
              </c:tx>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5B98-4801-809D-61AD96F18652}"/>
                </c:ext>
              </c:extLst>
            </c:dLbl>
            <c:dLbl>
              <c:idx val="1"/>
              <c:tx>
                <c:rich>
                  <a:bodyPr/>
                  <a:lstStyle/>
                  <a:p>
                    <a:fld id="{2F082081-FB89-4579-A065-4547F542DBD2}" type="CELLRANGE">
                      <a:rPr lang="en-US"/>
                      <a:pPr/>
                      <a:t>[CELLRANGE]</a:t>
                    </a:fld>
                    <a:r>
                      <a:rPr lang="en-US" baseline="0"/>
                      <a:t>, </a:t>
                    </a:r>
                    <a:fld id="{67DE2ED9-5703-4CFE-B961-BB41969C3F85}" type="CATEGORYNAME">
                      <a:rPr lang="en-US" baseline="0"/>
                      <a:pPr/>
                      <a:t>[CATEGORY NAME]</a:t>
                    </a:fld>
                    <a:endParaRPr lang="en-US" baseline="0"/>
                  </a:p>
                </c:rich>
              </c:tx>
              <c:dLblPos val="outEnd"/>
              <c:showLegendKey val="0"/>
              <c:showVal val="0"/>
              <c:showCatName val="1"/>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5B98-4801-809D-61AD96F18652}"/>
                </c:ext>
              </c:extLst>
            </c:dLbl>
            <c:dLbl>
              <c:idx val="2"/>
              <c:layout>
                <c:manualLayout>
                  <c:x val="1.5542849604929107E-17"/>
                  <c:y val="4.1666666666666664E-2"/>
                </c:manualLayout>
              </c:layout>
              <c:tx>
                <c:rich>
                  <a:bodyPr/>
                  <a:lstStyle/>
                  <a:p>
                    <a:fld id="{929D3883-96F2-42CA-96A5-A8EF1B637682}" type="CELLRANGE">
                      <a:rPr lang="en-US" baseline="0"/>
                      <a:pPr/>
                      <a:t>[CELLRANGE]</a:t>
                    </a:fld>
                    <a:r>
                      <a:rPr lang="en-US" baseline="0"/>
                      <a:t>, </a:t>
                    </a:r>
                    <a:fld id="{7D7864BD-319F-4559-BB78-215DBEA5C3EE}" type="CATEGORYNAME">
                      <a:rPr lang="en-US" baseline="0"/>
                      <a:pPr/>
                      <a:t>[CATEGORY NAME]</a:t>
                    </a:fld>
                    <a:endParaRPr lang="en-US" baseline="0"/>
                  </a:p>
                </c:rich>
              </c:tx>
              <c:dLblPos val="bestFit"/>
              <c:showLegendKey val="0"/>
              <c:showVal val="0"/>
              <c:showCatName val="1"/>
              <c:showSerName val="0"/>
              <c:showPercent val="0"/>
              <c:showBubbleSize val="0"/>
              <c:extLst>
                <c:ext xmlns:c15="http://schemas.microsoft.com/office/drawing/2012/chart" uri="{CE6537A1-D6FC-4f65-9D91-7224C49458BB}">
                  <c15:layout>
                    <c:manualLayout>
                      <c:w val="0.24137338517161641"/>
                      <c:h val="0.15371150481189852"/>
                    </c:manualLayout>
                  </c15:layout>
                  <c15:dlblFieldTable/>
                  <c15:showDataLabelsRange val="1"/>
                </c:ext>
                <c:ext xmlns:c16="http://schemas.microsoft.com/office/drawing/2014/chart" uri="{C3380CC4-5D6E-409C-BE32-E72D297353CC}">
                  <c16:uniqueId val="{00000005-5B98-4801-809D-61AD96F1865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DataLabelsRange val="1"/>
              </c:ext>
            </c:extLst>
          </c:dLbls>
          <c:cat>
            <c:strRef>
              <c:f>Sheet1!$A$2:$A$4</c:f>
              <c:strCache>
                <c:ptCount val="3"/>
                <c:pt idx="0">
                  <c:v>Consumption</c:v>
                </c:pt>
                <c:pt idx="1">
                  <c:v>Investment</c:v>
                </c:pt>
                <c:pt idx="2">
                  <c:v>Government</c:v>
                </c:pt>
              </c:strCache>
            </c:strRef>
          </c:cat>
          <c:val>
            <c:numRef>
              <c:f>Sheet1!$B$2:$B$4</c:f>
              <c:numCache>
                <c:formatCode>General</c:formatCode>
                <c:ptCount val="3"/>
                <c:pt idx="0" formatCode="#,##0.00">
                  <c:v>20493.3</c:v>
                </c:pt>
                <c:pt idx="1">
                  <c:v>5602.5</c:v>
                </c:pt>
                <c:pt idx="2">
                  <c:v>5148.3</c:v>
                </c:pt>
              </c:numCache>
            </c:numRef>
          </c:val>
          <c:extLst>
            <c:ext xmlns:c15="http://schemas.microsoft.com/office/drawing/2012/chart" uri="{02D57815-91ED-43cb-92C2-25804820EDAC}">
              <c15:datalabelsRange>
                <c15:f>Sheet1!$C$2:$C$4</c15:f>
                <c15:dlblRangeCache>
                  <c:ptCount val="3"/>
                  <c:pt idx="0">
                    <c:v>68.4%</c:v>
                  </c:pt>
                  <c:pt idx="1">
                    <c:v>18.7%</c:v>
                  </c:pt>
                  <c:pt idx="2">
                    <c:v>17.2%</c:v>
                  </c:pt>
                </c15:dlblRangeCache>
              </c15:datalabelsRange>
            </c:ext>
            <c:ext xmlns:c16="http://schemas.microsoft.com/office/drawing/2014/chart" uri="{C3380CC4-5D6E-409C-BE32-E72D297353CC}">
              <c16:uniqueId val="{00000006-5B98-4801-809D-61AD96F18652}"/>
            </c:ext>
          </c:extLst>
        </c:ser>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Median Single</a:t>
            </a:r>
            <a:r>
              <a:rPr lang="en-US" sz="2400" baseline="0"/>
              <a:t> Family Home Prices</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4302110816618513E-2"/>
          <c:y val="7.3522147743256119E-2"/>
          <c:w val="0.95643387347477771"/>
          <c:h val="0.88240896942031266"/>
        </c:manualLayout>
      </c:layout>
      <c:lineChart>
        <c:grouping val="standard"/>
        <c:varyColors val="0"/>
        <c:ser>
          <c:idx val="1"/>
          <c:order val="0"/>
          <c:tx>
            <c:v>US</c:v>
          </c:tx>
          <c:spPr>
            <a:ln w="28575" cap="rnd">
              <a:solidFill>
                <a:srgbClr val="0070C0"/>
              </a:solidFill>
              <a:round/>
            </a:ln>
            <a:effectLst/>
          </c:spPr>
          <c:marker>
            <c:symbol val="none"/>
          </c:marker>
          <c:cat>
            <c:numRef>
              <c:f>'Metro_zhvi_uc_sfr_tier_0.33_0.6'!$BF$1:$KV$1</c:f>
              <c:numCache>
                <c:formatCode>m/d/yyyy</c:formatCode>
                <c:ptCount val="251"/>
                <c:pt idx="0">
                  <c:v>38138</c:v>
                </c:pt>
                <c:pt idx="1">
                  <c:v>38168</c:v>
                </c:pt>
                <c:pt idx="2">
                  <c:v>38199</c:v>
                </c:pt>
                <c:pt idx="3">
                  <c:v>38230</c:v>
                </c:pt>
                <c:pt idx="4">
                  <c:v>38260</c:v>
                </c:pt>
                <c:pt idx="5">
                  <c:v>38291</c:v>
                </c:pt>
                <c:pt idx="6">
                  <c:v>38321</c:v>
                </c:pt>
                <c:pt idx="7">
                  <c:v>38352</c:v>
                </c:pt>
                <c:pt idx="8">
                  <c:v>38383</c:v>
                </c:pt>
                <c:pt idx="9">
                  <c:v>38411</c:v>
                </c:pt>
                <c:pt idx="10">
                  <c:v>38442</c:v>
                </c:pt>
                <c:pt idx="11">
                  <c:v>38472</c:v>
                </c:pt>
                <c:pt idx="12">
                  <c:v>38503</c:v>
                </c:pt>
                <c:pt idx="13">
                  <c:v>38533</c:v>
                </c:pt>
                <c:pt idx="14">
                  <c:v>38564</c:v>
                </c:pt>
                <c:pt idx="15">
                  <c:v>38595</c:v>
                </c:pt>
                <c:pt idx="16">
                  <c:v>38625</c:v>
                </c:pt>
                <c:pt idx="17">
                  <c:v>38656</c:v>
                </c:pt>
                <c:pt idx="18">
                  <c:v>38686</c:v>
                </c:pt>
                <c:pt idx="19">
                  <c:v>38717</c:v>
                </c:pt>
                <c:pt idx="20">
                  <c:v>38748</c:v>
                </c:pt>
                <c:pt idx="21">
                  <c:v>38776</c:v>
                </c:pt>
                <c:pt idx="22">
                  <c:v>38807</c:v>
                </c:pt>
                <c:pt idx="23">
                  <c:v>38837</c:v>
                </c:pt>
                <c:pt idx="24">
                  <c:v>38868</c:v>
                </c:pt>
                <c:pt idx="25">
                  <c:v>38898</c:v>
                </c:pt>
                <c:pt idx="26">
                  <c:v>38929</c:v>
                </c:pt>
                <c:pt idx="27">
                  <c:v>38960</c:v>
                </c:pt>
                <c:pt idx="28">
                  <c:v>38990</c:v>
                </c:pt>
                <c:pt idx="29">
                  <c:v>39021</c:v>
                </c:pt>
                <c:pt idx="30">
                  <c:v>39051</c:v>
                </c:pt>
                <c:pt idx="31">
                  <c:v>39082</c:v>
                </c:pt>
                <c:pt idx="32">
                  <c:v>39113</c:v>
                </c:pt>
                <c:pt idx="33">
                  <c:v>39141</c:v>
                </c:pt>
                <c:pt idx="34">
                  <c:v>39172</c:v>
                </c:pt>
                <c:pt idx="35">
                  <c:v>39202</c:v>
                </c:pt>
                <c:pt idx="36">
                  <c:v>39233</c:v>
                </c:pt>
                <c:pt idx="37">
                  <c:v>39263</c:v>
                </c:pt>
                <c:pt idx="38">
                  <c:v>39294</c:v>
                </c:pt>
                <c:pt idx="39">
                  <c:v>39325</c:v>
                </c:pt>
                <c:pt idx="40">
                  <c:v>39355</c:v>
                </c:pt>
                <c:pt idx="41">
                  <c:v>39386</c:v>
                </c:pt>
                <c:pt idx="42">
                  <c:v>39416</c:v>
                </c:pt>
                <c:pt idx="43">
                  <c:v>39447</c:v>
                </c:pt>
                <c:pt idx="44">
                  <c:v>39478</c:v>
                </c:pt>
                <c:pt idx="45">
                  <c:v>39507</c:v>
                </c:pt>
                <c:pt idx="46">
                  <c:v>39538</c:v>
                </c:pt>
                <c:pt idx="47">
                  <c:v>39568</c:v>
                </c:pt>
                <c:pt idx="48">
                  <c:v>39599</c:v>
                </c:pt>
                <c:pt idx="49">
                  <c:v>39629</c:v>
                </c:pt>
                <c:pt idx="50">
                  <c:v>39660</c:v>
                </c:pt>
                <c:pt idx="51">
                  <c:v>39691</c:v>
                </c:pt>
                <c:pt idx="52">
                  <c:v>39721</c:v>
                </c:pt>
                <c:pt idx="53">
                  <c:v>39752</c:v>
                </c:pt>
                <c:pt idx="54">
                  <c:v>39782</c:v>
                </c:pt>
                <c:pt idx="55">
                  <c:v>39813</c:v>
                </c:pt>
                <c:pt idx="56">
                  <c:v>39844</c:v>
                </c:pt>
                <c:pt idx="57">
                  <c:v>39872</c:v>
                </c:pt>
                <c:pt idx="58">
                  <c:v>39903</c:v>
                </c:pt>
                <c:pt idx="59">
                  <c:v>39933</c:v>
                </c:pt>
                <c:pt idx="60">
                  <c:v>39964</c:v>
                </c:pt>
                <c:pt idx="61">
                  <c:v>39994</c:v>
                </c:pt>
                <c:pt idx="62">
                  <c:v>40025</c:v>
                </c:pt>
                <c:pt idx="63">
                  <c:v>40056</c:v>
                </c:pt>
                <c:pt idx="64">
                  <c:v>40086</c:v>
                </c:pt>
                <c:pt idx="65">
                  <c:v>40117</c:v>
                </c:pt>
                <c:pt idx="66">
                  <c:v>40147</c:v>
                </c:pt>
                <c:pt idx="67">
                  <c:v>40178</c:v>
                </c:pt>
                <c:pt idx="68">
                  <c:v>40209</c:v>
                </c:pt>
                <c:pt idx="69">
                  <c:v>40237</c:v>
                </c:pt>
                <c:pt idx="70">
                  <c:v>40268</c:v>
                </c:pt>
                <c:pt idx="71">
                  <c:v>40298</c:v>
                </c:pt>
                <c:pt idx="72">
                  <c:v>40329</c:v>
                </c:pt>
                <c:pt idx="73">
                  <c:v>40359</c:v>
                </c:pt>
                <c:pt idx="74">
                  <c:v>40390</c:v>
                </c:pt>
                <c:pt idx="75">
                  <c:v>40421</c:v>
                </c:pt>
                <c:pt idx="76">
                  <c:v>40451</c:v>
                </c:pt>
                <c:pt idx="77">
                  <c:v>40482</c:v>
                </c:pt>
                <c:pt idx="78">
                  <c:v>40512</c:v>
                </c:pt>
                <c:pt idx="79">
                  <c:v>40543</c:v>
                </c:pt>
                <c:pt idx="80">
                  <c:v>40574</c:v>
                </c:pt>
                <c:pt idx="81">
                  <c:v>40602</c:v>
                </c:pt>
                <c:pt idx="82">
                  <c:v>40633</c:v>
                </c:pt>
                <c:pt idx="83">
                  <c:v>40663</c:v>
                </c:pt>
                <c:pt idx="84">
                  <c:v>40694</c:v>
                </c:pt>
                <c:pt idx="85">
                  <c:v>40724</c:v>
                </c:pt>
                <c:pt idx="86">
                  <c:v>40755</c:v>
                </c:pt>
                <c:pt idx="87">
                  <c:v>40786</c:v>
                </c:pt>
                <c:pt idx="88">
                  <c:v>40816</c:v>
                </c:pt>
                <c:pt idx="89">
                  <c:v>40847</c:v>
                </c:pt>
                <c:pt idx="90">
                  <c:v>40877</c:v>
                </c:pt>
                <c:pt idx="91">
                  <c:v>40908</c:v>
                </c:pt>
                <c:pt idx="92">
                  <c:v>40939</c:v>
                </c:pt>
                <c:pt idx="93">
                  <c:v>40968</c:v>
                </c:pt>
                <c:pt idx="94">
                  <c:v>40999</c:v>
                </c:pt>
                <c:pt idx="95">
                  <c:v>41029</c:v>
                </c:pt>
                <c:pt idx="96">
                  <c:v>41060</c:v>
                </c:pt>
                <c:pt idx="97">
                  <c:v>41090</c:v>
                </c:pt>
                <c:pt idx="98">
                  <c:v>41121</c:v>
                </c:pt>
                <c:pt idx="99">
                  <c:v>41152</c:v>
                </c:pt>
                <c:pt idx="100">
                  <c:v>41182</c:v>
                </c:pt>
                <c:pt idx="101">
                  <c:v>41213</c:v>
                </c:pt>
                <c:pt idx="102">
                  <c:v>41243</c:v>
                </c:pt>
                <c:pt idx="103">
                  <c:v>41274</c:v>
                </c:pt>
                <c:pt idx="104">
                  <c:v>41305</c:v>
                </c:pt>
                <c:pt idx="105">
                  <c:v>41333</c:v>
                </c:pt>
                <c:pt idx="106">
                  <c:v>41364</c:v>
                </c:pt>
                <c:pt idx="107">
                  <c:v>41394</c:v>
                </c:pt>
                <c:pt idx="108">
                  <c:v>41425</c:v>
                </c:pt>
                <c:pt idx="109">
                  <c:v>41455</c:v>
                </c:pt>
                <c:pt idx="110">
                  <c:v>41486</c:v>
                </c:pt>
                <c:pt idx="111">
                  <c:v>41517</c:v>
                </c:pt>
                <c:pt idx="112">
                  <c:v>41547</c:v>
                </c:pt>
                <c:pt idx="113">
                  <c:v>41578</c:v>
                </c:pt>
                <c:pt idx="114">
                  <c:v>41608</c:v>
                </c:pt>
                <c:pt idx="115">
                  <c:v>41639</c:v>
                </c:pt>
                <c:pt idx="116">
                  <c:v>41670</c:v>
                </c:pt>
                <c:pt idx="117">
                  <c:v>41698</c:v>
                </c:pt>
                <c:pt idx="118">
                  <c:v>41729</c:v>
                </c:pt>
                <c:pt idx="119">
                  <c:v>41759</c:v>
                </c:pt>
                <c:pt idx="120">
                  <c:v>41790</c:v>
                </c:pt>
                <c:pt idx="121">
                  <c:v>41820</c:v>
                </c:pt>
                <c:pt idx="122">
                  <c:v>41851</c:v>
                </c:pt>
                <c:pt idx="123">
                  <c:v>41882</c:v>
                </c:pt>
                <c:pt idx="124">
                  <c:v>41912</c:v>
                </c:pt>
                <c:pt idx="125">
                  <c:v>41943</c:v>
                </c:pt>
                <c:pt idx="126">
                  <c:v>41973</c:v>
                </c:pt>
                <c:pt idx="127">
                  <c:v>42004</c:v>
                </c:pt>
                <c:pt idx="128">
                  <c:v>42035</c:v>
                </c:pt>
                <c:pt idx="129">
                  <c:v>42063</c:v>
                </c:pt>
                <c:pt idx="130">
                  <c:v>42094</c:v>
                </c:pt>
                <c:pt idx="131">
                  <c:v>42124</c:v>
                </c:pt>
                <c:pt idx="132">
                  <c:v>42155</c:v>
                </c:pt>
                <c:pt idx="133">
                  <c:v>42185</c:v>
                </c:pt>
                <c:pt idx="134">
                  <c:v>42216</c:v>
                </c:pt>
                <c:pt idx="135">
                  <c:v>42247</c:v>
                </c:pt>
                <c:pt idx="136">
                  <c:v>42277</c:v>
                </c:pt>
                <c:pt idx="137">
                  <c:v>42308</c:v>
                </c:pt>
                <c:pt idx="138">
                  <c:v>42338</c:v>
                </c:pt>
                <c:pt idx="139">
                  <c:v>42369</c:v>
                </c:pt>
                <c:pt idx="140">
                  <c:v>42400</c:v>
                </c:pt>
                <c:pt idx="141">
                  <c:v>42429</c:v>
                </c:pt>
                <c:pt idx="142">
                  <c:v>42460</c:v>
                </c:pt>
                <c:pt idx="143">
                  <c:v>42490</c:v>
                </c:pt>
                <c:pt idx="144">
                  <c:v>42521</c:v>
                </c:pt>
                <c:pt idx="145">
                  <c:v>42551</c:v>
                </c:pt>
                <c:pt idx="146">
                  <c:v>42582</c:v>
                </c:pt>
                <c:pt idx="147">
                  <c:v>42613</c:v>
                </c:pt>
                <c:pt idx="148">
                  <c:v>42643</c:v>
                </c:pt>
                <c:pt idx="149">
                  <c:v>42674</c:v>
                </c:pt>
                <c:pt idx="150">
                  <c:v>42704</c:v>
                </c:pt>
                <c:pt idx="151">
                  <c:v>42735</c:v>
                </c:pt>
                <c:pt idx="152">
                  <c:v>42766</c:v>
                </c:pt>
                <c:pt idx="153">
                  <c:v>42794</c:v>
                </c:pt>
                <c:pt idx="154">
                  <c:v>42825</c:v>
                </c:pt>
                <c:pt idx="155">
                  <c:v>42855</c:v>
                </c:pt>
                <c:pt idx="156">
                  <c:v>42886</c:v>
                </c:pt>
                <c:pt idx="157">
                  <c:v>42916</c:v>
                </c:pt>
                <c:pt idx="158">
                  <c:v>42947</c:v>
                </c:pt>
                <c:pt idx="159">
                  <c:v>42978</c:v>
                </c:pt>
                <c:pt idx="160">
                  <c:v>43008</c:v>
                </c:pt>
                <c:pt idx="161">
                  <c:v>43039</c:v>
                </c:pt>
                <c:pt idx="162">
                  <c:v>43069</c:v>
                </c:pt>
                <c:pt idx="163">
                  <c:v>43100</c:v>
                </c:pt>
                <c:pt idx="164">
                  <c:v>43131</c:v>
                </c:pt>
                <c:pt idx="165">
                  <c:v>43159</c:v>
                </c:pt>
                <c:pt idx="166">
                  <c:v>43190</c:v>
                </c:pt>
                <c:pt idx="167">
                  <c:v>43220</c:v>
                </c:pt>
                <c:pt idx="168">
                  <c:v>43251</c:v>
                </c:pt>
                <c:pt idx="169">
                  <c:v>43281</c:v>
                </c:pt>
                <c:pt idx="170">
                  <c:v>43312</c:v>
                </c:pt>
                <c:pt idx="171">
                  <c:v>43343</c:v>
                </c:pt>
                <c:pt idx="172">
                  <c:v>43373</c:v>
                </c:pt>
                <c:pt idx="173">
                  <c:v>43404</c:v>
                </c:pt>
                <c:pt idx="174">
                  <c:v>43434</c:v>
                </c:pt>
                <c:pt idx="175">
                  <c:v>43465</c:v>
                </c:pt>
                <c:pt idx="176">
                  <c:v>43496</c:v>
                </c:pt>
                <c:pt idx="177">
                  <c:v>43524</c:v>
                </c:pt>
                <c:pt idx="178">
                  <c:v>43555</c:v>
                </c:pt>
                <c:pt idx="179">
                  <c:v>43585</c:v>
                </c:pt>
                <c:pt idx="180">
                  <c:v>43616</c:v>
                </c:pt>
                <c:pt idx="181">
                  <c:v>43646</c:v>
                </c:pt>
                <c:pt idx="182">
                  <c:v>43677</c:v>
                </c:pt>
                <c:pt idx="183">
                  <c:v>43708</c:v>
                </c:pt>
                <c:pt idx="184">
                  <c:v>43738</c:v>
                </c:pt>
                <c:pt idx="185">
                  <c:v>43769</c:v>
                </c:pt>
                <c:pt idx="186">
                  <c:v>43799</c:v>
                </c:pt>
                <c:pt idx="187">
                  <c:v>43830</c:v>
                </c:pt>
                <c:pt idx="188">
                  <c:v>43861</c:v>
                </c:pt>
                <c:pt idx="189">
                  <c:v>43890</c:v>
                </c:pt>
                <c:pt idx="190">
                  <c:v>43921</c:v>
                </c:pt>
                <c:pt idx="191">
                  <c:v>43951</c:v>
                </c:pt>
                <c:pt idx="192">
                  <c:v>43982</c:v>
                </c:pt>
                <c:pt idx="193">
                  <c:v>44012</c:v>
                </c:pt>
                <c:pt idx="194">
                  <c:v>44043</c:v>
                </c:pt>
                <c:pt idx="195">
                  <c:v>44074</c:v>
                </c:pt>
                <c:pt idx="196">
                  <c:v>44104</c:v>
                </c:pt>
                <c:pt idx="197">
                  <c:v>44135</c:v>
                </c:pt>
                <c:pt idx="198">
                  <c:v>44165</c:v>
                </c:pt>
                <c:pt idx="199">
                  <c:v>44196</c:v>
                </c:pt>
                <c:pt idx="200">
                  <c:v>44227</c:v>
                </c:pt>
                <c:pt idx="201">
                  <c:v>44255</c:v>
                </c:pt>
                <c:pt idx="202">
                  <c:v>44286</c:v>
                </c:pt>
                <c:pt idx="203">
                  <c:v>44316</c:v>
                </c:pt>
                <c:pt idx="204">
                  <c:v>44347</c:v>
                </c:pt>
                <c:pt idx="205">
                  <c:v>44377</c:v>
                </c:pt>
                <c:pt idx="206">
                  <c:v>44408</c:v>
                </c:pt>
                <c:pt idx="207">
                  <c:v>44439</c:v>
                </c:pt>
                <c:pt idx="208">
                  <c:v>44469</c:v>
                </c:pt>
                <c:pt idx="209">
                  <c:v>44500</c:v>
                </c:pt>
                <c:pt idx="210">
                  <c:v>44530</c:v>
                </c:pt>
                <c:pt idx="211">
                  <c:v>44561</c:v>
                </c:pt>
                <c:pt idx="212">
                  <c:v>44592</c:v>
                </c:pt>
                <c:pt idx="213">
                  <c:v>44620</c:v>
                </c:pt>
                <c:pt idx="214">
                  <c:v>44651</c:v>
                </c:pt>
                <c:pt idx="215">
                  <c:v>44681</c:v>
                </c:pt>
                <c:pt idx="216">
                  <c:v>44712</c:v>
                </c:pt>
                <c:pt idx="217">
                  <c:v>44742</c:v>
                </c:pt>
                <c:pt idx="218">
                  <c:v>44773</c:v>
                </c:pt>
                <c:pt idx="219">
                  <c:v>44804</c:v>
                </c:pt>
                <c:pt idx="220">
                  <c:v>44834</c:v>
                </c:pt>
                <c:pt idx="221">
                  <c:v>44865</c:v>
                </c:pt>
                <c:pt idx="222">
                  <c:v>44895</c:v>
                </c:pt>
                <c:pt idx="223">
                  <c:v>44926</c:v>
                </c:pt>
                <c:pt idx="224">
                  <c:v>44957</c:v>
                </c:pt>
                <c:pt idx="225">
                  <c:v>44985</c:v>
                </c:pt>
                <c:pt idx="226">
                  <c:v>45016</c:v>
                </c:pt>
                <c:pt idx="227">
                  <c:v>45046</c:v>
                </c:pt>
                <c:pt idx="228">
                  <c:v>45077</c:v>
                </c:pt>
                <c:pt idx="229">
                  <c:v>45107</c:v>
                </c:pt>
                <c:pt idx="230">
                  <c:v>45138</c:v>
                </c:pt>
                <c:pt idx="231">
                  <c:v>45169</c:v>
                </c:pt>
                <c:pt idx="232">
                  <c:v>45199</c:v>
                </c:pt>
                <c:pt idx="233">
                  <c:v>45230</c:v>
                </c:pt>
                <c:pt idx="234">
                  <c:v>45260</c:v>
                </c:pt>
                <c:pt idx="235">
                  <c:v>45291</c:v>
                </c:pt>
                <c:pt idx="236">
                  <c:v>45322</c:v>
                </c:pt>
                <c:pt idx="237">
                  <c:v>45351</c:v>
                </c:pt>
                <c:pt idx="238">
                  <c:v>45382</c:v>
                </c:pt>
                <c:pt idx="239">
                  <c:v>45412</c:v>
                </c:pt>
                <c:pt idx="240">
                  <c:v>45443</c:v>
                </c:pt>
                <c:pt idx="241">
                  <c:v>45473</c:v>
                </c:pt>
                <c:pt idx="242">
                  <c:v>45504</c:v>
                </c:pt>
                <c:pt idx="243">
                  <c:v>45535</c:v>
                </c:pt>
                <c:pt idx="244">
                  <c:v>45565</c:v>
                </c:pt>
                <c:pt idx="245">
                  <c:v>45596</c:v>
                </c:pt>
                <c:pt idx="246">
                  <c:v>45626</c:v>
                </c:pt>
                <c:pt idx="247">
                  <c:v>45657</c:v>
                </c:pt>
                <c:pt idx="248">
                  <c:v>45688</c:v>
                </c:pt>
                <c:pt idx="249">
                  <c:v>45716</c:v>
                </c:pt>
                <c:pt idx="250">
                  <c:v>45747</c:v>
                </c:pt>
              </c:numCache>
            </c:numRef>
          </c:cat>
          <c:val>
            <c:numRef>
              <c:f>'Metro_zhvi_uc_sfr_tier_0.33_0.6'!$BF$2:$KV$2</c:f>
              <c:numCache>
                <c:formatCode>General</c:formatCode>
                <c:ptCount val="251"/>
                <c:pt idx="0">
                  <c:v>168312.50425505001</c:v>
                </c:pt>
                <c:pt idx="1">
                  <c:v>169870.89716132599</c:v>
                </c:pt>
                <c:pt idx="2">
                  <c:v>171553.87514513699</c:v>
                </c:pt>
                <c:pt idx="3">
                  <c:v>173259.86636118201</c:v>
                </c:pt>
                <c:pt idx="4">
                  <c:v>174942.86239234399</c:v>
                </c:pt>
                <c:pt idx="5">
                  <c:v>176554.18822234799</c:v>
                </c:pt>
                <c:pt idx="6">
                  <c:v>178069.37074416201</c:v>
                </c:pt>
                <c:pt idx="7">
                  <c:v>179560.643982326</c:v>
                </c:pt>
                <c:pt idx="8">
                  <c:v>181004.20121574801</c:v>
                </c:pt>
                <c:pt idx="9">
                  <c:v>182471.19439868999</c:v>
                </c:pt>
                <c:pt idx="10">
                  <c:v>183978.71981451401</c:v>
                </c:pt>
                <c:pt idx="11">
                  <c:v>185672.87814057001</c:v>
                </c:pt>
                <c:pt idx="12">
                  <c:v>187471.61566685099</c:v>
                </c:pt>
                <c:pt idx="13">
                  <c:v>189360.76071205901</c:v>
                </c:pt>
                <c:pt idx="14">
                  <c:v>191262.67165284799</c:v>
                </c:pt>
                <c:pt idx="15">
                  <c:v>193186.27528537399</c:v>
                </c:pt>
                <c:pt idx="16">
                  <c:v>195076.98944303</c:v>
                </c:pt>
                <c:pt idx="17">
                  <c:v>196870.26676948401</c:v>
                </c:pt>
                <c:pt idx="18">
                  <c:v>198514.19899981201</c:v>
                </c:pt>
                <c:pt idx="19">
                  <c:v>200002.283278463</c:v>
                </c:pt>
                <c:pt idx="20">
                  <c:v>201275.74009228399</c:v>
                </c:pt>
                <c:pt idx="21">
                  <c:v>202460.15946989</c:v>
                </c:pt>
                <c:pt idx="22">
                  <c:v>203651.77700127001</c:v>
                </c:pt>
                <c:pt idx="23">
                  <c:v>204929.09481738799</c:v>
                </c:pt>
                <c:pt idx="24">
                  <c:v>206191.06815813101</c:v>
                </c:pt>
                <c:pt idx="25">
                  <c:v>207311.280806906</c:v>
                </c:pt>
                <c:pt idx="26">
                  <c:v>208202.32528639</c:v>
                </c:pt>
                <c:pt idx="27">
                  <c:v>208901.964200777</c:v>
                </c:pt>
                <c:pt idx="28">
                  <c:v>209377.55555834499</c:v>
                </c:pt>
                <c:pt idx="29">
                  <c:v>209731.57833570201</c:v>
                </c:pt>
                <c:pt idx="30">
                  <c:v>209933.270474235</c:v>
                </c:pt>
                <c:pt idx="31">
                  <c:v>210070.57918843901</c:v>
                </c:pt>
                <c:pt idx="32">
                  <c:v>210143.42652757201</c:v>
                </c:pt>
                <c:pt idx="33">
                  <c:v>210217.63596816899</c:v>
                </c:pt>
                <c:pt idx="34">
                  <c:v>210284.14938923001</c:v>
                </c:pt>
                <c:pt idx="35">
                  <c:v>210356.74819381299</c:v>
                </c:pt>
                <c:pt idx="36">
                  <c:v>210315.97046047499</c:v>
                </c:pt>
                <c:pt idx="37">
                  <c:v>210106.81111913</c:v>
                </c:pt>
                <c:pt idx="38">
                  <c:v>209671.74338487201</c:v>
                </c:pt>
                <c:pt idx="39">
                  <c:v>209147.72631466499</c:v>
                </c:pt>
                <c:pt idx="40">
                  <c:v>208511.67687923901</c:v>
                </c:pt>
                <c:pt idx="41">
                  <c:v>207822.660812913</c:v>
                </c:pt>
                <c:pt idx="42">
                  <c:v>206985.958605566</c:v>
                </c:pt>
                <c:pt idx="43">
                  <c:v>206095.47751213401</c:v>
                </c:pt>
                <c:pt idx="44">
                  <c:v>205064.230665429</c:v>
                </c:pt>
                <c:pt idx="45">
                  <c:v>203926.95389900799</c:v>
                </c:pt>
                <c:pt idx="46">
                  <c:v>202645.881413116</c:v>
                </c:pt>
                <c:pt idx="47">
                  <c:v>201263.27222461801</c:v>
                </c:pt>
                <c:pt idx="48">
                  <c:v>199818.17161549599</c:v>
                </c:pt>
                <c:pt idx="49">
                  <c:v>198290.59037378299</c:v>
                </c:pt>
                <c:pt idx="50">
                  <c:v>196655.53835876001</c:v>
                </c:pt>
                <c:pt idx="51">
                  <c:v>194833.04751382201</c:v>
                </c:pt>
                <c:pt idx="52">
                  <c:v>192986.49462451</c:v>
                </c:pt>
                <c:pt idx="53">
                  <c:v>191184.88783746</c:v>
                </c:pt>
                <c:pt idx="54">
                  <c:v>189418.30635374101</c:v>
                </c:pt>
                <c:pt idx="55">
                  <c:v>187664.378059688</c:v>
                </c:pt>
                <c:pt idx="56">
                  <c:v>185948.30030836299</c:v>
                </c:pt>
                <c:pt idx="57">
                  <c:v>184485.460860191</c:v>
                </c:pt>
                <c:pt idx="58">
                  <c:v>183145.913968523</c:v>
                </c:pt>
                <c:pt idx="59">
                  <c:v>181886.61969903501</c:v>
                </c:pt>
                <c:pt idx="60">
                  <c:v>180613.01352750199</c:v>
                </c:pt>
                <c:pt idx="61">
                  <c:v>179412.71006653301</c:v>
                </c:pt>
                <c:pt idx="62">
                  <c:v>178328.22788358599</c:v>
                </c:pt>
                <c:pt idx="63">
                  <c:v>177326.52980785401</c:v>
                </c:pt>
                <c:pt idx="64">
                  <c:v>176406.026763439</c:v>
                </c:pt>
                <c:pt idx="65">
                  <c:v>175652.29143509499</c:v>
                </c:pt>
                <c:pt idx="66">
                  <c:v>175230.57276042801</c:v>
                </c:pt>
                <c:pt idx="67">
                  <c:v>175044.62410499799</c:v>
                </c:pt>
                <c:pt idx="68">
                  <c:v>174989.01936713001</c:v>
                </c:pt>
                <c:pt idx="69">
                  <c:v>174927.695894512</c:v>
                </c:pt>
                <c:pt idx="70">
                  <c:v>174938.85180639499</c:v>
                </c:pt>
                <c:pt idx="71">
                  <c:v>175059.557935633</c:v>
                </c:pt>
                <c:pt idx="72">
                  <c:v>175142.593762793</c:v>
                </c:pt>
                <c:pt idx="73">
                  <c:v>175026.42067741399</c:v>
                </c:pt>
                <c:pt idx="74">
                  <c:v>174513.88984113801</c:v>
                </c:pt>
                <c:pt idx="75">
                  <c:v>173739.12262288501</c:v>
                </c:pt>
                <c:pt idx="76">
                  <c:v>172766.876123172</c:v>
                </c:pt>
                <c:pt idx="77">
                  <c:v>171757.67989788399</c:v>
                </c:pt>
                <c:pt idx="78">
                  <c:v>170729.68746971601</c:v>
                </c:pt>
                <c:pt idx="79">
                  <c:v>169766.20708648101</c:v>
                </c:pt>
                <c:pt idx="80">
                  <c:v>168871.150392112</c:v>
                </c:pt>
                <c:pt idx="81">
                  <c:v>168037.86766047199</c:v>
                </c:pt>
                <c:pt idx="82">
                  <c:v>167248.22347626201</c:v>
                </c:pt>
                <c:pt idx="83">
                  <c:v>166423.15060784901</c:v>
                </c:pt>
                <c:pt idx="84">
                  <c:v>165563.35625472301</c:v>
                </c:pt>
                <c:pt idx="85">
                  <c:v>164720.60135490101</c:v>
                </c:pt>
                <c:pt idx="86">
                  <c:v>164017.174641149</c:v>
                </c:pt>
                <c:pt idx="87">
                  <c:v>163428.26556310899</c:v>
                </c:pt>
                <c:pt idx="88">
                  <c:v>162927.08294169599</c:v>
                </c:pt>
                <c:pt idx="89">
                  <c:v>162428.62904455001</c:v>
                </c:pt>
                <c:pt idx="90">
                  <c:v>161998.985164249</c:v>
                </c:pt>
                <c:pt idx="91">
                  <c:v>161624.11707469699</c:v>
                </c:pt>
                <c:pt idx="92">
                  <c:v>161395.96602059799</c:v>
                </c:pt>
                <c:pt idx="93">
                  <c:v>161388.61102482799</c:v>
                </c:pt>
                <c:pt idx="94">
                  <c:v>161620.14503852601</c:v>
                </c:pt>
                <c:pt idx="95">
                  <c:v>162005.524947208</c:v>
                </c:pt>
                <c:pt idx="96">
                  <c:v>162460.60197383401</c:v>
                </c:pt>
                <c:pt idx="97">
                  <c:v>162989.509272419</c:v>
                </c:pt>
                <c:pt idx="98">
                  <c:v>163558.46640143299</c:v>
                </c:pt>
                <c:pt idx="99">
                  <c:v>164044.30433676101</c:v>
                </c:pt>
                <c:pt idx="100">
                  <c:v>164603.37586072701</c:v>
                </c:pt>
                <c:pt idx="101">
                  <c:v>165211.491727947</c:v>
                </c:pt>
                <c:pt idx="102">
                  <c:v>165935.33023152599</c:v>
                </c:pt>
                <c:pt idx="103">
                  <c:v>166687.81915370701</c:v>
                </c:pt>
                <c:pt idx="104">
                  <c:v>167538.61706198001</c:v>
                </c:pt>
                <c:pt idx="105">
                  <c:v>168452.751410475</c:v>
                </c:pt>
                <c:pt idx="106">
                  <c:v>169410.22424688199</c:v>
                </c:pt>
                <c:pt idx="107">
                  <c:v>170456.358271834</c:v>
                </c:pt>
                <c:pt idx="108">
                  <c:v>171683.891475029</c:v>
                </c:pt>
                <c:pt idx="109">
                  <c:v>173050.12451851601</c:v>
                </c:pt>
                <c:pt idx="110">
                  <c:v>174289.68276562699</c:v>
                </c:pt>
                <c:pt idx="111">
                  <c:v>175498.25609849999</c:v>
                </c:pt>
                <c:pt idx="112">
                  <c:v>176581.97243494701</c:v>
                </c:pt>
                <c:pt idx="113">
                  <c:v>177787.777396586</c:v>
                </c:pt>
                <c:pt idx="114">
                  <c:v>178764.05511548399</c:v>
                </c:pt>
                <c:pt idx="115">
                  <c:v>179670.080123372</c:v>
                </c:pt>
                <c:pt idx="116">
                  <c:v>180461.413875036</c:v>
                </c:pt>
                <c:pt idx="117">
                  <c:v>181306.215138061</c:v>
                </c:pt>
                <c:pt idx="118">
                  <c:v>182150.50109214999</c:v>
                </c:pt>
                <c:pt idx="119">
                  <c:v>182993.07565663199</c:v>
                </c:pt>
                <c:pt idx="120">
                  <c:v>183964.40803286899</c:v>
                </c:pt>
                <c:pt idx="121">
                  <c:v>184831.75913641599</c:v>
                </c:pt>
                <c:pt idx="122">
                  <c:v>185687.86779789699</c:v>
                </c:pt>
                <c:pt idx="123">
                  <c:v>186344.97951613</c:v>
                </c:pt>
                <c:pt idx="124">
                  <c:v>186962.420076159</c:v>
                </c:pt>
                <c:pt idx="125">
                  <c:v>187366.038044149</c:v>
                </c:pt>
                <c:pt idx="126">
                  <c:v>187892.15429198099</c:v>
                </c:pt>
                <c:pt idx="127">
                  <c:v>188538.20958068501</c:v>
                </c:pt>
                <c:pt idx="128">
                  <c:v>189345.56475761501</c:v>
                </c:pt>
                <c:pt idx="129">
                  <c:v>190160.61220564099</c:v>
                </c:pt>
                <c:pt idx="130">
                  <c:v>190992.07293265601</c:v>
                </c:pt>
                <c:pt idx="131">
                  <c:v>191905.81456392899</c:v>
                </c:pt>
                <c:pt idx="132">
                  <c:v>192911.204779519</c:v>
                </c:pt>
                <c:pt idx="133">
                  <c:v>193884.820354517</c:v>
                </c:pt>
                <c:pt idx="134">
                  <c:v>194889.490237016</c:v>
                </c:pt>
                <c:pt idx="135">
                  <c:v>195940.842473261</c:v>
                </c:pt>
                <c:pt idx="136">
                  <c:v>197103.58150785</c:v>
                </c:pt>
                <c:pt idx="137">
                  <c:v>198317.28210477901</c:v>
                </c:pt>
                <c:pt idx="138">
                  <c:v>199401.00223212101</c:v>
                </c:pt>
                <c:pt idx="139">
                  <c:v>200474.66096250201</c:v>
                </c:pt>
                <c:pt idx="140">
                  <c:v>201637.83734988901</c:v>
                </c:pt>
                <c:pt idx="141">
                  <c:v>202800.39392450001</c:v>
                </c:pt>
                <c:pt idx="142">
                  <c:v>203655.41173371099</c:v>
                </c:pt>
                <c:pt idx="143">
                  <c:v>204431.27101407299</c:v>
                </c:pt>
                <c:pt idx="144">
                  <c:v>205217.04381676001</c:v>
                </c:pt>
                <c:pt idx="145">
                  <c:v>206175.80810324801</c:v>
                </c:pt>
                <c:pt idx="146">
                  <c:v>206915.698179208</c:v>
                </c:pt>
                <c:pt idx="147">
                  <c:v>207616.56787451101</c:v>
                </c:pt>
                <c:pt idx="148">
                  <c:v>208388.71164053501</c:v>
                </c:pt>
                <c:pt idx="149">
                  <c:v>209348.06572137401</c:v>
                </c:pt>
                <c:pt idx="150">
                  <c:v>210397.93975796501</c:v>
                </c:pt>
                <c:pt idx="151">
                  <c:v>211508.83807499101</c:v>
                </c:pt>
                <c:pt idx="152">
                  <c:v>212619.94261956899</c:v>
                </c:pt>
                <c:pt idx="153">
                  <c:v>213772.16533809601</c:v>
                </c:pt>
                <c:pt idx="154">
                  <c:v>214956.32201919</c:v>
                </c:pt>
                <c:pt idx="155">
                  <c:v>216255.832597728</c:v>
                </c:pt>
                <c:pt idx="156">
                  <c:v>217433.231204854</c:v>
                </c:pt>
                <c:pt idx="157">
                  <c:v>218535.077827389</c:v>
                </c:pt>
                <c:pt idx="158">
                  <c:v>219464.366120914</c:v>
                </c:pt>
                <c:pt idx="159">
                  <c:v>220402.79737889799</c:v>
                </c:pt>
                <c:pt idx="160">
                  <c:v>221388.20957122699</c:v>
                </c:pt>
                <c:pt idx="161">
                  <c:v>222513.093968284</c:v>
                </c:pt>
                <c:pt idx="162">
                  <c:v>223739.20931836899</c:v>
                </c:pt>
                <c:pt idx="163">
                  <c:v>225018.628058303</c:v>
                </c:pt>
                <c:pt idx="164">
                  <c:v>226292.56336297101</c:v>
                </c:pt>
                <c:pt idx="165">
                  <c:v>227520.57752966401</c:v>
                </c:pt>
                <c:pt idx="166">
                  <c:v>228937.150200773</c:v>
                </c:pt>
                <c:pt idx="167">
                  <c:v>230221.40792422701</c:v>
                </c:pt>
                <c:pt idx="168">
                  <c:v>231469.35229912499</c:v>
                </c:pt>
                <c:pt idx="169">
                  <c:v>232385.83504743999</c:v>
                </c:pt>
                <c:pt idx="170">
                  <c:v>233534.05722843099</c:v>
                </c:pt>
                <c:pt idx="171">
                  <c:v>234632.94106799999</c:v>
                </c:pt>
                <c:pt idx="172">
                  <c:v>235729.977455154</c:v>
                </c:pt>
                <c:pt idx="173">
                  <c:v>236477.19205810301</c:v>
                </c:pt>
                <c:pt idx="174">
                  <c:v>237232.963171582</c:v>
                </c:pt>
                <c:pt idx="175">
                  <c:v>238047.51903970999</c:v>
                </c:pt>
                <c:pt idx="176">
                  <c:v>239050.97275941301</c:v>
                </c:pt>
                <c:pt idx="177">
                  <c:v>240233.56105542701</c:v>
                </c:pt>
                <c:pt idx="178">
                  <c:v>241509.34752756401</c:v>
                </c:pt>
                <c:pt idx="179">
                  <c:v>242658.744939842</c:v>
                </c:pt>
                <c:pt idx="180">
                  <c:v>243526.67729195001</c:v>
                </c:pt>
                <c:pt idx="181">
                  <c:v>244289.73417850499</c:v>
                </c:pt>
                <c:pt idx="182">
                  <c:v>244993.99681538</c:v>
                </c:pt>
                <c:pt idx="183">
                  <c:v>245759.065698383</c:v>
                </c:pt>
                <c:pt idx="184">
                  <c:v>246430.46424063499</c:v>
                </c:pt>
                <c:pt idx="185">
                  <c:v>247349.506463028</c:v>
                </c:pt>
                <c:pt idx="186">
                  <c:v>248579.528009367</c:v>
                </c:pt>
                <c:pt idx="187">
                  <c:v>250012.128081406</c:v>
                </c:pt>
                <c:pt idx="188">
                  <c:v>251556.20358666399</c:v>
                </c:pt>
                <c:pt idx="189">
                  <c:v>253067.67962037801</c:v>
                </c:pt>
                <c:pt idx="190">
                  <c:v>254654.65295902599</c:v>
                </c:pt>
                <c:pt idx="191">
                  <c:v>256041.49637936201</c:v>
                </c:pt>
                <c:pt idx="192">
                  <c:v>256837.59461957801</c:v>
                </c:pt>
                <c:pt idx="193">
                  <c:v>257308.14475286799</c:v>
                </c:pt>
                <c:pt idx="194">
                  <c:v>258074.36855854199</c:v>
                </c:pt>
                <c:pt idx="195">
                  <c:v>259840.15377514201</c:v>
                </c:pt>
                <c:pt idx="196">
                  <c:v>262821.55918414303</c:v>
                </c:pt>
                <c:pt idx="197">
                  <c:v>266425.42632065999</c:v>
                </c:pt>
                <c:pt idx="198">
                  <c:v>270476.06948864501</c:v>
                </c:pt>
                <c:pt idx="199">
                  <c:v>274408.30206569802</c:v>
                </c:pt>
                <c:pt idx="200">
                  <c:v>278208.946639648</c:v>
                </c:pt>
                <c:pt idx="201">
                  <c:v>282106.94186297001</c:v>
                </c:pt>
                <c:pt idx="202">
                  <c:v>286163.97733555798</c:v>
                </c:pt>
                <c:pt idx="203">
                  <c:v>290570.84353205003</c:v>
                </c:pt>
                <c:pt idx="204">
                  <c:v>295419.30602352798</c:v>
                </c:pt>
                <c:pt idx="205">
                  <c:v>300620.27405873197</c:v>
                </c:pt>
                <c:pt idx="206">
                  <c:v>305242.73229199799</c:v>
                </c:pt>
                <c:pt idx="207">
                  <c:v>308463.40350383002</c:v>
                </c:pt>
                <c:pt idx="208">
                  <c:v>310348.95306602202</c:v>
                </c:pt>
                <c:pt idx="209">
                  <c:v>312205.79532602499</c:v>
                </c:pt>
                <c:pt idx="210">
                  <c:v>314806.21623092098</c:v>
                </c:pt>
                <c:pt idx="211">
                  <c:v>318061.08037395199</c:v>
                </c:pt>
                <c:pt idx="212">
                  <c:v>322633.24852428603</c:v>
                </c:pt>
                <c:pt idx="213">
                  <c:v>328147.533416436</c:v>
                </c:pt>
                <c:pt idx="214">
                  <c:v>334634.81854044902</c:v>
                </c:pt>
                <c:pt idx="215">
                  <c:v>341064.18157356698</c:v>
                </c:pt>
                <c:pt idx="216">
                  <c:v>346780.881592341</c:v>
                </c:pt>
                <c:pt idx="217">
                  <c:v>351536.83266772702</c:v>
                </c:pt>
                <c:pt idx="218">
                  <c:v>354027.85514852899</c:v>
                </c:pt>
                <c:pt idx="219">
                  <c:v>354396.034804278</c:v>
                </c:pt>
                <c:pt idx="220">
                  <c:v>353080.48407174298</c:v>
                </c:pt>
                <c:pt idx="221">
                  <c:v>351796.974647353</c:v>
                </c:pt>
                <c:pt idx="222">
                  <c:v>350709.05387875601</c:v>
                </c:pt>
                <c:pt idx="223">
                  <c:v>349720.78416936903</c:v>
                </c:pt>
                <c:pt idx="224">
                  <c:v>348492.81949629798</c:v>
                </c:pt>
                <c:pt idx="225">
                  <c:v>347653.72861209401</c:v>
                </c:pt>
                <c:pt idx="226">
                  <c:v>347696.70191080199</c:v>
                </c:pt>
                <c:pt idx="227">
                  <c:v>348780.80850932701</c:v>
                </c:pt>
                <c:pt idx="228">
                  <c:v>350527.62849825498</c:v>
                </c:pt>
                <c:pt idx="229">
                  <c:v>352557.794217374</c:v>
                </c:pt>
                <c:pt idx="230">
                  <c:v>354367.28802820097</c:v>
                </c:pt>
                <c:pt idx="231">
                  <c:v>356010.35413588502</c:v>
                </c:pt>
                <c:pt idx="232">
                  <c:v>357224.37923111097</c:v>
                </c:pt>
                <c:pt idx="233">
                  <c:v>358132.09377008601</c:v>
                </c:pt>
                <c:pt idx="234">
                  <c:v>358789.95232057897</c:v>
                </c:pt>
                <c:pt idx="235">
                  <c:v>359271.04590794398</c:v>
                </c:pt>
                <c:pt idx="236">
                  <c:v>359731.26211167098</c:v>
                </c:pt>
                <c:pt idx="237">
                  <c:v>360578.67639899103</c:v>
                </c:pt>
                <c:pt idx="238">
                  <c:v>362181.50927907799</c:v>
                </c:pt>
                <c:pt idx="239">
                  <c:v>364151.06856422598</c:v>
                </c:pt>
                <c:pt idx="240">
                  <c:v>365694.27393683698</c:v>
                </c:pt>
                <c:pt idx="241">
                  <c:v>366360.85268130398</c:v>
                </c:pt>
                <c:pt idx="242">
                  <c:v>366581.07567827299</c:v>
                </c:pt>
                <c:pt idx="243">
                  <c:v>366875.53003723401</c:v>
                </c:pt>
                <c:pt idx="244">
                  <c:v>367379.592230674</c:v>
                </c:pt>
                <c:pt idx="245">
                  <c:v>368044.14420725399</c:v>
                </c:pt>
                <c:pt idx="246">
                  <c:v>368637.14473896002</c:v>
                </c:pt>
                <c:pt idx="247">
                  <c:v>369461.43220562098</c:v>
                </c:pt>
                <c:pt idx="248">
                  <c:v>370169.86820943299</c:v>
                </c:pt>
                <c:pt idx="249">
                  <c:v>370682.11042486702</c:v>
                </c:pt>
                <c:pt idx="250">
                  <c:v>370432.39957469702</c:v>
                </c:pt>
              </c:numCache>
            </c:numRef>
          </c:val>
          <c:smooth val="0"/>
          <c:extLst>
            <c:ext xmlns:c16="http://schemas.microsoft.com/office/drawing/2014/chart" uri="{C3380CC4-5D6E-409C-BE32-E72D297353CC}">
              <c16:uniqueId val="{00000000-DAA4-4336-8044-28E26A2B4F42}"/>
            </c:ext>
          </c:extLst>
        </c:ser>
        <c:dLbls>
          <c:showLegendKey val="0"/>
          <c:showVal val="0"/>
          <c:showCatName val="0"/>
          <c:showSerName val="0"/>
          <c:showPercent val="0"/>
          <c:showBubbleSize val="0"/>
        </c:dLbls>
        <c:smooth val="0"/>
        <c:axId val="339464767"/>
        <c:axId val="339456607"/>
      </c:lineChart>
      <c:dateAx>
        <c:axId val="339464767"/>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39456607"/>
        <c:crosses val="autoZero"/>
        <c:auto val="1"/>
        <c:lblOffset val="100"/>
        <c:baseTimeUnit val="months"/>
        <c:majorUnit val="6"/>
      </c:dateAx>
      <c:valAx>
        <c:axId val="339456607"/>
        <c:scaling>
          <c:orientation val="minMax"/>
          <c:min val="15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3946476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cap="none" spc="20" baseline="0">
                <a:solidFill>
                  <a:schemeClr val="dk1">
                    <a:lumMod val="50000"/>
                    <a:lumOff val="50000"/>
                  </a:schemeClr>
                </a:solidFill>
                <a:latin typeface="+mn-lt"/>
                <a:ea typeface="+mn-ea"/>
                <a:cs typeface="+mn-cs"/>
              </a:defRPr>
            </a:pPr>
            <a:r>
              <a:rPr lang="en-US" sz="2400"/>
              <a:t>Asking Rents versus CPI Shelter Index</a:t>
            </a:r>
          </a:p>
          <a:p>
            <a:pPr>
              <a:defRPr sz="2400"/>
            </a:pPr>
            <a:r>
              <a:rPr lang="en-US" sz="2400"/>
              <a:t> (yr over yr)</a:t>
            </a:r>
          </a:p>
        </c:rich>
      </c:tx>
      <c:overlay val="0"/>
      <c:spPr>
        <a:noFill/>
        <a:ln>
          <a:noFill/>
        </a:ln>
        <a:effectLst/>
      </c:spPr>
      <c:txPr>
        <a:bodyPr rot="0" spcFirstLastPara="1" vertOverflow="ellipsis" vert="horz" wrap="square" anchor="ctr" anchorCtr="1"/>
        <a:lstStyle/>
        <a:p>
          <a:pPr>
            <a:defRPr sz="2400"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v>CPI Shelter Price Index</c:v>
          </c:tx>
          <c:spPr>
            <a:ln w="22225" cap="rnd" cmpd="sng" algn="ctr">
              <a:solidFill>
                <a:schemeClr val="accent1"/>
              </a:solidFill>
              <a:round/>
            </a:ln>
            <a:effectLst/>
          </c:spPr>
          <c:marker>
            <c:symbol val="none"/>
          </c:marker>
          <c:cat>
            <c:numRef>
              <c:f>'FRED Graph'!$A$46:$A$133</c:f>
              <c:numCache>
                <c:formatCode>yyyy\-mm\-dd</c:formatCode>
                <c:ptCount val="8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pt idx="82">
                  <c:v>45597</c:v>
                </c:pt>
                <c:pt idx="83">
                  <c:v>45627</c:v>
                </c:pt>
                <c:pt idx="84">
                  <c:v>45658</c:v>
                </c:pt>
                <c:pt idx="85">
                  <c:v>45689</c:v>
                </c:pt>
                <c:pt idx="86">
                  <c:v>45717</c:v>
                </c:pt>
                <c:pt idx="87">
                  <c:v>45748</c:v>
                </c:pt>
              </c:numCache>
            </c:numRef>
          </c:cat>
          <c:val>
            <c:numRef>
              <c:f>'FRED Graph'!$D$46:$D$134</c:f>
              <c:numCache>
                <c:formatCode>0.00%</c:formatCode>
                <c:ptCount val="89"/>
                <c:pt idx="0">
                  <c:v>3.2147707892936417E-2</c:v>
                </c:pt>
                <c:pt idx="1">
                  <c:v>3.1374026882322825E-2</c:v>
                </c:pt>
                <c:pt idx="2">
                  <c:v>3.3218987702195113E-2</c:v>
                </c:pt>
                <c:pt idx="3">
                  <c:v>3.3742362404942217E-2</c:v>
                </c:pt>
                <c:pt idx="4">
                  <c:v>3.4901724004169132E-2</c:v>
                </c:pt>
                <c:pt idx="5">
                  <c:v>3.3538011204010676E-2</c:v>
                </c:pt>
                <c:pt idx="6">
                  <c:v>3.4849971109528477E-2</c:v>
                </c:pt>
                <c:pt idx="7">
                  <c:v>3.3790113213607142E-2</c:v>
                </c:pt>
                <c:pt idx="8">
                  <c:v>3.2734867922765476E-2</c:v>
                </c:pt>
                <c:pt idx="9">
                  <c:v>3.1870192211798543E-2</c:v>
                </c:pt>
                <c:pt idx="10">
                  <c:v>3.2568092094350298E-2</c:v>
                </c:pt>
                <c:pt idx="11">
                  <c:v>3.2086976073643969E-2</c:v>
                </c:pt>
                <c:pt idx="12">
                  <c:v>3.2271043787700293E-2</c:v>
                </c:pt>
                <c:pt idx="13">
                  <c:v>3.3866168066784441E-2</c:v>
                </c:pt>
                <c:pt idx="14">
                  <c:v>3.3591197196960687E-2</c:v>
                </c:pt>
                <c:pt idx="15">
                  <c:v>3.4188146015962317E-2</c:v>
                </c:pt>
                <c:pt idx="16">
                  <c:v>3.3317253787384926E-2</c:v>
                </c:pt>
                <c:pt idx="17">
                  <c:v>3.5047512394891678E-2</c:v>
                </c:pt>
                <c:pt idx="18">
                  <c:v>3.4822269112157134E-2</c:v>
                </c:pt>
                <c:pt idx="19">
                  <c:v>3.3546491307555826E-2</c:v>
                </c:pt>
                <c:pt idx="20">
                  <c:v>3.5260821524802699E-2</c:v>
                </c:pt>
                <c:pt idx="21">
                  <c:v>3.3701566683097095E-2</c:v>
                </c:pt>
                <c:pt idx="22">
                  <c:v>3.3298312915465811E-2</c:v>
                </c:pt>
                <c:pt idx="23">
                  <c:v>3.2406161495777352E-2</c:v>
                </c:pt>
                <c:pt idx="24">
                  <c:v>3.3511396238953717E-2</c:v>
                </c:pt>
                <c:pt idx="25">
                  <c:v>3.3148450036934118E-2</c:v>
                </c:pt>
                <c:pt idx="26">
                  <c:v>3.0118933125113267E-2</c:v>
                </c:pt>
                <c:pt idx="27">
                  <c:v>2.5995344306263712E-2</c:v>
                </c:pt>
                <c:pt idx="28">
                  <c:v>2.5054411254455511E-2</c:v>
                </c:pt>
                <c:pt idx="29">
                  <c:v>2.3513204947963384E-2</c:v>
                </c:pt>
                <c:pt idx="30">
                  <c:v>2.3439583156877886E-2</c:v>
                </c:pt>
                <c:pt idx="31">
                  <c:v>2.3208191126279809E-2</c:v>
                </c:pt>
                <c:pt idx="32">
                  <c:v>2.0618781909648165E-2</c:v>
                </c:pt>
                <c:pt idx="33">
                  <c:v>2.0441809874650163E-2</c:v>
                </c:pt>
                <c:pt idx="34">
                  <c:v>1.9246854118795786E-2</c:v>
                </c:pt>
                <c:pt idx="35">
                  <c:v>1.8526161608952041E-2</c:v>
                </c:pt>
                <c:pt idx="36">
                  <c:v>1.5734789960647477E-2</c:v>
                </c:pt>
                <c:pt idx="37">
                  <c:v>1.4311997855049441E-2</c:v>
                </c:pt>
                <c:pt idx="38">
                  <c:v>1.6891600419054464E-2</c:v>
                </c:pt>
                <c:pt idx="39">
                  <c:v>2.1085665138675269E-2</c:v>
                </c:pt>
                <c:pt idx="40">
                  <c:v>2.2020290916476171E-2</c:v>
                </c:pt>
                <c:pt idx="41">
                  <c:v>2.5643389413843254E-2</c:v>
                </c:pt>
                <c:pt idx="42">
                  <c:v>2.8015411541491231E-2</c:v>
                </c:pt>
                <c:pt idx="43">
                  <c:v>2.8367535543573519E-2</c:v>
                </c:pt>
                <c:pt idx="44">
                  <c:v>3.1540195020226758E-2</c:v>
                </c:pt>
                <c:pt idx="45">
                  <c:v>3.5019134386615525E-2</c:v>
                </c:pt>
                <c:pt idx="46">
                  <c:v>3.8788777337469993E-2</c:v>
                </c:pt>
                <c:pt idx="47">
                  <c:v>4.1780285603731704E-2</c:v>
                </c:pt>
                <c:pt idx="48">
                  <c:v>4.3633607951865105E-2</c:v>
                </c:pt>
                <c:pt idx="49">
                  <c:v>4.7398116836357973E-2</c:v>
                </c:pt>
                <c:pt idx="50">
                  <c:v>4.982395113053073E-2</c:v>
                </c:pt>
                <c:pt idx="51">
                  <c:v>5.1356908018875158E-2</c:v>
                </c:pt>
                <c:pt idx="52">
                  <c:v>5.4472810263481941E-2</c:v>
                </c:pt>
                <c:pt idx="53">
                  <c:v>5.6248314707732838E-2</c:v>
                </c:pt>
                <c:pt idx="54">
                  <c:v>5.7336406381843119E-2</c:v>
                </c:pt>
                <c:pt idx="55">
                  <c:v>6.2671848404413533E-2</c:v>
                </c:pt>
                <c:pt idx="56">
                  <c:v>6.6021852157055694E-2</c:v>
                </c:pt>
                <c:pt idx="57">
                  <c:v>6.9082024391611263E-2</c:v>
                </c:pt>
                <c:pt idx="58">
                  <c:v>7.0889473622384624E-2</c:v>
                </c:pt>
                <c:pt idx="59">
                  <c:v>7.4635159243119809E-2</c:v>
                </c:pt>
                <c:pt idx="60">
                  <c:v>7.8926494689630644E-2</c:v>
                </c:pt>
                <c:pt idx="61">
                  <c:v>8.1011931180325458E-2</c:v>
                </c:pt>
                <c:pt idx="62">
                  <c:v>8.1650383155585926E-2</c:v>
                </c:pt>
                <c:pt idx="63">
                  <c:v>8.0929353725282871E-2</c:v>
                </c:pt>
                <c:pt idx="64">
                  <c:v>8.0240762261543308E-2</c:v>
                </c:pt>
                <c:pt idx="65">
                  <c:v>7.8081033856767013E-2</c:v>
                </c:pt>
                <c:pt idx="66">
                  <c:v>7.6707677817601461E-2</c:v>
                </c:pt>
                <c:pt idx="67">
                  <c:v>7.2576467392674093E-2</c:v>
                </c:pt>
                <c:pt idx="68">
                  <c:v>7.1526092022100363E-2</c:v>
                </c:pt>
                <c:pt idx="69">
                  <c:v>6.7367194961054144E-2</c:v>
                </c:pt>
                <c:pt idx="70">
                  <c:v>6.5297335837984027E-2</c:v>
                </c:pt>
                <c:pt idx="71">
                  <c:v>6.1668254184242821E-2</c:v>
                </c:pt>
                <c:pt idx="72">
                  <c:v>6.0592628230250911E-2</c:v>
                </c:pt>
                <c:pt idx="73">
                  <c:v>5.7517160690613967E-2</c:v>
                </c:pt>
                <c:pt idx="74">
                  <c:v>5.6437022686882443E-2</c:v>
                </c:pt>
                <c:pt idx="75">
                  <c:v>5.5272630670120115E-2</c:v>
                </c:pt>
                <c:pt idx="76">
                  <c:v>5.3893101926131948E-2</c:v>
                </c:pt>
                <c:pt idx="77">
                  <c:v>5.1411446808622419E-2</c:v>
                </c:pt>
                <c:pt idx="78">
                  <c:v>5.0400580376668502E-2</c:v>
                </c:pt>
                <c:pt idx="79">
                  <c:v>5.2113275426793226E-2</c:v>
                </c:pt>
                <c:pt idx="80">
                  <c:v>4.8547569248016176E-2</c:v>
                </c:pt>
                <c:pt idx="81">
                  <c:v>4.8970145201122417E-2</c:v>
                </c:pt>
                <c:pt idx="82">
                  <c:v>4.7749352581692994E-2</c:v>
                </c:pt>
                <c:pt idx="83">
                  <c:v>4.618184614595866E-2</c:v>
                </c:pt>
                <c:pt idx="84">
                  <c:v>4.3975871375163456E-2</c:v>
                </c:pt>
                <c:pt idx="85">
                  <c:v>4.2434684638963827E-2</c:v>
                </c:pt>
                <c:pt idx="86">
                  <c:v>3.99591820239249E-2</c:v>
                </c:pt>
                <c:pt idx="87">
                  <c:v>3.9956599560457384E-2</c:v>
                </c:pt>
                <c:pt idx="88">
                  <c:v>3.8732217741126451E-2</c:v>
                </c:pt>
              </c:numCache>
            </c:numRef>
          </c:val>
          <c:smooth val="0"/>
          <c:extLst>
            <c:ext xmlns:c16="http://schemas.microsoft.com/office/drawing/2014/chart" uri="{C3380CC4-5D6E-409C-BE32-E72D297353CC}">
              <c16:uniqueId val="{00000000-F6C1-4B28-AC9A-3C70FC7EC195}"/>
            </c:ext>
          </c:extLst>
        </c:ser>
        <c:ser>
          <c:idx val="1"/>
          <c:order val="1"/>
          <c:tx>
            <c:v>Zillow Asking Rents</c:v>
          </c:tx>
          <c:spPr>
            <a:ln w="22225" cap="rnd" cmpd="sng" algn="ctr">
              <a:solidFill>
                <a:schemeClr val="accent2"/>
              </a:solidFill>
              <a:round/>
            </a:ln>
            <a:effectLst/>
          </c:spPr>
          <c:marker>
            <c:symbol val="none"/>
          </c:marker>
          <c:cat>
            <c:numRef>
              <c:f>'FRED Graph'!$A$46:$A$133</c:f>
              <c:numCache>
                <c:formatCode>yyyy\-mm\-dd</c:formatCode>
                <c:ptCount val="88"/>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pt idx="82">
                  <c:v>45597</c:v>
                </c:pt>
                <c:pt idx="83">
                  <c:v>45627</c:v>
                </c:pt>
                <c:pt idx="84">
                  <c:v>45658</c:v>
                </c:pt>
                <c:pt idx="85">
                  <c:v>45689</c:v>
                </c:pt>
                <c:pt idx="86">
                  <c:v>45717</c:v>
                </c:pt>
                <c:pt idx="87">
                  <c:v>45748</c:v>
                </c:pt>
              </c:numCache>
            </c:numRef>
          </c:cat>
          <c:val>
            <c:numRef>
              <c:f>'FRED Graph'!$E$46:$E$134</c:f>
              <c:numCache>
                <c:formatCode>0.00%</c:formatCode>
                <c:ptCount val="89"/>
                <c:pt idx="0">
                  <c:v>4.3865445615661303E-2</c:v>
                </c:pt>
                <c:pt idx="1">
                  <c:v>4.3284081758256487E-2</c:v>
                </c:pt>
                <c:pt idx="2">
                  <c:v>4.0973013770840172E-2</c:v>
                </c:pt>
                <c:pt idx="3">
                  <c:v>4.0459251907325244E-2</c:v>
                </c:pt>
                <c:pt idx="4">
                  <c:v>3.9556131577693332E-2</c:v>
                </c:pt>
                <c:pt idx="5">
                  <c:v>3.9939303984888097E-2</c:v>
                </c:pt>
                <c:pt idx="6">
                  <c:v>4.024864402695405E-2</c:v>
                </c:pt>
                <c:pt idx="7">
                  <c:v>4.1433270683535861E-2</c:v>
                </c:pt>
                <c:pt idx="8">
                  <c:v>4.1035765971959792E-2</c:v>
                </c:pt>
                <c:pt idx="9">
                  <c:v>4.1788905561561673E-2</c:v>
                </c:pt>
                <c:pt idx="10">
                  <c:v>4.2326746266094561E-2</c:v>
                </c:pt>
                <c:pt idx="11">
                  <c:v>4.2821772489871845E-2</c:v>
                </c:pt>
                <c:pt idx="12">
                  <c:v>4.2103916956674148E-2</c:v>
                </c:pt>
                <c:pt idx="13">
                  <c:v>4.0841017075148756E-2</c:v>
                </c:pt>
                <c:pt idx="14">
                  <c:v>4.079933134337721E-2</c:v>
                </c:pt>
                <c:pt idx="15">
                  <c:v>4.0813552210977599E-2</c:v>
                </c:pt>
                <c:pt idx="16">
                  <c:v>4.1906080717596161E-2</c:v>
                </c:pt>
                <c:pt idx="17">
                  <c:v>4.2289111211644803E-2</c:v>
                </c:pt>
                <c:pt idx="18">
                  <c:v>4.2512129277906263E-2</c:v>
                </c:pt>
                <c:pt idx="19">
                  <c:v>4.2231080181069025E-2</c:v>
                </c:pt>
                <c:pt idx="20">
                  <c:v>4.278312273803464E-2</c:v>
                </c:pt>
                <c:pt idx="21">
                  <c:v>4.2396843099974157E-2</c:v>
                </c:pt>
                <c:pt idx="22">
                  <c:v>4.1269479903960127E-2</c:v>
                </c:pt>
                <c:pt idx="23">
                  <c:v>4.0250610831190636E-2</c:v>
                </c:pt>
                <c:pt idx="24">
                  <c:v>4.0716461282726213E-2</c:v>
                </c:pt>
                <c:pt idx="25">
                  <c:v>4.1989728816292482E-2</c:v>
                </c:pt>
                <c:pt idx="26">
                  <c:v>4.196214645036811E-2</c:v>
                </c:pt>
                <c:pt idx="27">
                  <c:v>3.6840574542811311E-2</c:v>
                </c:pt>
                <c:pt idx="28">
                  <c:v>2.9638593785004774E-2</c:v>
                </c:pt>
                <c:pt idx="29">
                  <c:v>2.3133035852085149E-2</c:v>
                </c:pt>
                <c:pt idx="30">
                  <c:v>1.9768647158453057E-2</c:v>
                </c:pt>
                <c:pt idx="31">
                  <c:v>1.6317196533481626E-2</c:v>
                </c:pt>
                <c:pt idx="32">
                  <c:v>1.3137775825292186E-2</c:v>
                </c:pt>
                <c:pt idx="33">
                  <c:v>1.2218261769344263E-2</c:v>
                </c:pt>
                <c:pt idx="34">
                  <c:v>1.3257144487013539E-2</c:v>
                </c:pt>
                <c:pt idx="35">
                  <c:v>1.5439624379260941E-2</c:v>
                </c:pt>
                <c:pt idx="36">
                  <c:v>1.8435604726903421E-2</c:v>
                </c:pt>
                <c:pt idx="37">
                  <c:v>2.1747418739078039E-2</c:v>
                </c:pt>
                <c:pt idx="38">
                  <c:v>2.6821810001101287E-2</c:v>
                </c:pt>
                <c:pt idx="39">
                  <c:v>3.9273675746331005E-2</c:v>
                </c:pt>
                <c:pt idx="40">
                  <c:v>5.6705659775601935E-2</c:v>
                </c:pt>
                <c:pt idx="41">
                  <c:v>7.5876277749699517E-2</c:v>
                </c:pt>
                <c:pt idx="42">
                  <c:v>9.236764394478203E-2</c:v>
                </c:pt>
                <c:pt idx="43">
                  <c:v>0.11029359895212587</c:v>
                </c:pt>
                <c:pt idx="44">
                  <c:v>0.12771768410681794</c:v>
                </c:pt>
                <c:pt idx="45">
                  <c:v>0.14029950543187164</c:v>
                </c:pt>
                <c:pt idx="46">
                  <c:v>0.14881451295046544</c:v>
                </c:pt>
                <c:pt idx="47">
                  <c:v>0.15441439555469949</c:v>
                </c:pt>
                <c:pt idx="48">
                  <c:v>0.15671321493726875</c:v>
                </c:pt>
                <c:pt idx="49">
                  <c:v>0.15827106817108261</c:v>
                </c:pt>
                <c:pt idx="50">
                  <c:v>0.15706015512384242</c:v>
                </c:pt>
                <c:pt idx="51">
                  <c:v>0.15516751708733945</c:v>
                </c:pt>
                <c:pt idx="52">
                  <c:v>0.14852464355063355</c:v>
                </c:pt>
                <c:pt idx="53">
                  <c:v>0.14079645227909277</c:v>
                </c:pt>
                <c:pt idx="54">
                  <c:v>0.13037107611252496</c:v>
                </c:pt>
                <c:pt idx="55">
                  <c:v>0.117073322731023</c:v>
                </c:pt>
                <c:pt idx="56">
                  <c:v>0.10263808370783956</c:v>
                </c:pt>
                <c:pt idx="57">
                  <c:v>9.0219459503608324E-2</c:v>
                </c:pt>
                <c:pt idx="58">
                  <c:v>8.0347101395288556E-2</c:v>
                </c:pt>
                <c:pt idx="59">
                  <c:v>7.2758427788260693E-2</c:v>
                </c:pt>
                <c:pt idx="60">
                  <c:v>6.6847828842351298E-2</c:v>
                </c:pt>
                <c:pt idx="61">
                  <c:v>6.0995134706382403E-2</c:v>
                </c:pt>
                <c:pt idx="62">
                  <c:v>5.7972874723568824E-2</c:v>
                </c:pt>
                <c:pt idx="63">
                  <c:v>5.172498299122652E-2</c:v>
                </c:pt>
                <c:pt idx="64">
                  <c:v>4.6755073866943331E-2</c:v>
                </c:pt>
                <c:pt idx="65">
                  <c:v>3.857557354562946E-2</c:v>
                </c:pt>
                <c:pt idx="66">
                  <c:v>3.382445981542781E-2</c:v>
                </c:pt>
                <c:pt idx="67">
                  <c:v>3.1280029267454212E-2</c:v>
                </c:pt>
                <c:pt idx="68">
                  <c:v>3.0617943851974694E-2</c:v>
                </c:pt>
                <c:pt idx="69">
                  <c:v>3.1391470476472838E-2</c:v>
                </c:pt>
                <c:pt idx="70">
                  <c:v>3.1557929571554677E-2</c:v>
                </c:pt>
                <c:pt idx="71">
                  <c:v>3.1482036893074161E-2</c:v>
                </c:pt>
                <c:pt idx="72">
                  <c:v>3.141950651214187E-2</c:v>
                </c:pt>
                <c:pt idx="73">
                  <c:v>3.1656014180849512E-2</c:v>
                </c:pt>
                <c:pt idx="74">
                  <c:v>3.0103532454495152E-2</c:v>
                </c:pt>
                <c:pt idx="75">
                  <c:v>3.0041087867870298E-2</c:v>
                </c:pt>
                <c:pt idx="76">
                  <c:v>3.0126661517841491E-2</c:v>
                </c:pt>
                <c:pt idx="77">
                  <c:v>3.2080781252600943E-2</c:v>
                </c:pt>
                <c:pt idx="78">
                  <c:v>3.2807616953873797E-2</c:v>
                </c:pt>
                <c:pt idx="79">
                  <c:v>3.3381146136470141E-2</c:v>
                </c:pt>
                <c:pt idx="80">
                  <c:v>3.3861037919427739E-2</c:v>
                </c:pt>
                <c:pt idx="81">
                  <c:v>3.391289367798489E-2</c:v>
                </c:pt>
                <c:pt idx="82">
                  <c:v>3.4882330940663397E-2</c:v>
                </c:pt>
                <c:pt idx="83">
                  <c:v>3.469953887362287E-2</c:v>
                </c:pt>
                <c:pt idx="84">
                  <c:v>3.4715528678549212E-2</c:v>
                </c:pt>
                <c:pt idx="85">
                  <c:v>3.4025421230658104E-2</c:v>
                </c:pt>
                <c:pt idx="86">
                  <c:v>3.4025421230658104E-2</c:v>
                </c:pt>
                <c:pt idx="87">
                  <c:v>3.3647964439224243E-2</c:v>
                </c:pt>
                <c:pt idx="88">
                  <c:v>3.2605051406428887E-2</c:v>
                </c:pt>
              </c:numCache>
            </c:numRef>
          </c:val>
          <c:smooth val="0"/>
          <c:extLst>
            <c:ext xmlns:c16="http://schemas.microsoft.com/office/drawing/2014/chart" uri="{C3380CC4-5D6E-409C-BE32-E72D297353CC}">
              <c16:uniqueId val="{00000001-F6C1-4B28-AC9A-3C70FC7EC195}"/>
            </c:ext>
          </c:extLst>
        </c:ser>
        <c:dLbls>
          <c:showLegendKey val="0"/>
          <c:showVal val="0"/>
          <c:showCatName val="0"/>
          <c:showSerName val="0"/>
          <c:showPercent val="0"/>
          <c:showBubbleSize val="0"/>
        </c:dLbls>
        <c:smooth val="0"/>
        <c:axId val="753204895"/>
        <c:axId val="753180767"/>
      </c:lineChart>
      <c:dateAx>
        <c:axId val="753204895"/>
        <c:scaling>
          <c:orientation val="minMax"/>
        </c:scaling>
        <c:delete val="0"/>
        <c:axPos val="b"/>
        <c:numFmt formatCode="yyyy\-mm\-dd"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753180767"/>
        <c:crosses val="autoZero"/>
        <c:auto val="1"/>
        <c:lblOffset val="100"/>
        <c:baseTimeUnit val="months"/>
        <c:majorUnit val="2"/>
      </c:dateAx>
      <c:valAx>
        <c:axId val="753180767"/>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spc="20" baseline="0">
                <a:solidFill>
                  <a:schemeClr val="dk1">
                    <a:lumMod val="65000"/>
                    <a:lumOff val="35000"/>
                  </a:schemeClr>
                </a:solidFill>
                <a:latin typeface="+mn-lt"/>
                <a:ea typeface="+mn-ea"/>
                <a:cs typeface="+mn-cs"/>
              </a:defRPr>
            </a:pPr>
            <a:endParaRPr lang="en-US"/>
          </a:p>
        </c:txPr>
        <c:crossAx val="753204895"/>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v>CPIinflation</c:v>
          </c:tx>
          <c:spPr>
            <a:ln w="28575" cap="rnd">
              <a:solidFill>
                <a:schemeClr val="accent1"/>
              </a:solidFill>
              <a:round/>
            </a:ln>
            <a:effectLst/>
          </c:spPr>
          <c:marker>
            <c:symbol val="none"/>
          </c:marker>
          <c:cat>
            <c:numRef>
              <c:f>data_chart1!$A$159:$A$342</c:f>
              <c:numCache>
                <c:formatCode>m/d/yyyy</c:formatCode>
                <c:ptCount val="1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numCache>
            </c:numRef>
          </c:cat>
          <c:val>
            <c:numRef>
              <c:f>data_chart1!$E$159:$E$342</c:f>
              <c:numCache>
                <c:formatCode>0.0</c:formatCode>
                <c:ptCount val="184"/>
                <c:pt idx="0">
                  <c:v>2.4499399999999998</c:v>
                </c:pt>
                <c:pt idx="1">
                  <c:v>2.5288566666666665</c:v>
                </c:pt>
                <c:pt idx="2">
                  <c:v>2.3528733333333332</c:v>
                </c:pt>
                <c:pt idx="3">
                  <c:v>2.2147600000000001</c:v>
                </c:pt>
                <c:pt idx="4">
                  <c:v>2.1654966666666664</c:v>
                </c:pt>
                <c:pt idx="5">
                  <c:v>1.7772933333333334</c:v>
                </c:pt>
                <c:pt idx="6">
                  <c:v>1.4886299999999999</c:v>
                </c:pt>
                <c:pt idx="7">
                  <c:v>1.2041733333333333</c:v>
                </c:pt>
                <c:pt idx="8">
                  <c:v>1.2030900000000002</c:v>
                </c:pt>
                <c:pt idx="9">
                  <c:v>1.1450633333333333</c:v>
                </c:pt>
                <c:pt idx="10">
                  <c:v>1.1231833333333332</c:v>
                </c:pt>
                <c:pt idx="11">
                  <c:v>1.2296766666666665</c:v>
                </c:pt>
                <c:pt idx="12">
                  <c:v>1.4077033333333333</c:v>
                </c:pt>
                <c:pt idx="13">
                  <c:v>1.7544899999999999</c:v>
                </c:pt>
                <c:pt idx="14">
                  <c:v>2.1483066666666666</c:v>
                </c:pt>
                <c:pt idx="15">
                  <c:v>2.6071233333333335</c:v>
                </c:pt>
                <c:pt idx="16">
                  <c:v>3.051813333333333</c:v>
                </c:pt>
                <c:pt idx="17">
                  <c:v>3.3461733333333332</c:v>
                </c:pt>
                <c:pt idx="18">
                  <c:v>3.5137233333333335</c:v>
                </c:pt>
                <c:pt idx="19">
                  <c:v>3.6123999999999996</c:v>
                </c:pt>
                <c:pt idx="20">
                  <c:v>3.7158333333333338</c:v>
                </c:pt>
                <c:pt idx="21">
                  <c:v>3.6966300000000003</c:v>
                </c:pt>
                <c:pt idx="22">
                  <c:v>3.59544</c:v>
                </c:pt>
                <c:pt idx="23">
                  <c:v>3.3452566666666663</c:v>
                </c:pt>
                <c:pt idx="24">
                  <c:v>3.1740900000000001</c:v>
                </c:pt>
                <c:pt idx="25">
                  <c:v>2.9896733333333336</c:v>
                </c:pt>
                <c:pt idx="26">
                  <c:v>2.829943333333333</c:v>
                </c:pt>
                <c:pt idx="27">
                  <c:v>2.5847399999999996</c:v>
                </c:pt>
                <c:pt idx="28">
                  <c:v>2.1979933333333332</c:v>
                </c:pt>
                <c:pt idx="29">
                  <c:v>1.8883233333333334</c:v>
                </c:pt>
                <c:pt idx="30">
                  <c:v>1.6031066666666665</c:v>
                </c:pt>
                <c:pt idx="31">
                  <c:v>1.5857700000000001</c:v>
                </c:pt>
                <c:pt idx="32">
                  <c:v>1.6843866666666667</c:v>
                </c:pt>
                <c:pt idx="33">
                  <c:v>1.9304433333333335</c:v>
                </c:pt>
                <c:pt idx="34">
                  <c:v>1.9671399999999999</c:v>
                </c:pt>
                <c:pt idx="35">
                  <c:v>1.9037333333333333</c:v>
                </c:pt>
                <c:pt idx="36">
                  <c:v>1.7465266666666668</c:v>
                </c:pt>
                <c:pt idx="37">
                  <c:v>1.8205666666666664</c:v>
                </c:pt>
                <c:pt idx="38">
                  <c:v>1.7403166666666665</c:v>
                </c:pt>
                <c:pt idx="39">
                  <c:v>1.5585666666666667</c:v>
                </c:pt>
                <c:pt idx="40">
                  <c:v>1.3493166666666667</c:v>
                </c:pt>
                <c:pt idx="41">
                  <c:v>1.4149966666666669</c:v>
                </c:pt>
                <c:pt idx="42">
                  <c:v>1.6638833333333334</c:v>
                </c:pt>
                <c:pt idx="43">
                  <c:v>1.7133566666666666</c:v>
                </c:pt>
                <c:pt idx="44">
                  <c:v>1.5063366666666667</c:v>
                </c:pt>
                <c:pt idx="45">
                  <c:v>1.1701133333333333</c:v>
                </c:pt>
                <c:pt idx="46">
                  <c:v>1.0681333333333332</c:v>
                </c:pt>
                <c:pt idx="47">
                  <c:v>1.2075033333333334</c:v>
                </c:pt>
                <c:pt idx="48">
                  <c:v>1.43449</c:v>
                </c:pt>
                <c:pt idx="49">
                  <c:v>1.3970233333333333</c:v>
                </c:pt>
                <c:pt idx="50">
                  <c:v>1.4303066666666666</c:v>
                </c:pt>
                <c:pt idx="51">
                  <c:v>1.5827633333333333</c:v>
                </c:pt>
                <c:pt idx="52">
                  <c:v>1.9315899999999999</c:v>
                </c:pt>
                <c:pt idx="53">
                  <c:v>2.0803533333333335</c:v>
                </c:pt>
                <c:pt idx="54">
                  <c:v>2.0667233333333335</c:v>
                </c:pt>
                <c:pt idx="55">
                  <c:v>1.9161066666666666</c:v>
                </c:pt>
                <c:pt idx="56">
                  <c:v>1.7911300000000001</c:v>
                </c:pt>
                <c:pt idx="57">
                  <c:v>1.6695633333333333</c:v>
                </c:pt>
                <c:pt idx="58">
                  <c:v>1.50837</c:v>
                </c:pt>
                <c:pt idx="59">
                  <c:v>1.1647266666666665</c:v>
                </c:pt>
                <c:pt idx="60">
                  <c:v>0.55157</c:v>
                </c:pt>
                <c:pt idx="61">
                  <c:v>0.11205333333333335</c:v>
                </c:pt>
                <c:pt idx="62">
                  <c:v>-0.11299666666666668</c:v>
                </c:pt>
                <c:pt idx="63">
                  <c:v>-7.1029999999999996E-2</c:v>
                </c:pt>
                <c:pt idx="64">
                  <c:v>-3.0343333333333333E-2</c:v>
                </c:pt>
                <c:pt idx="65">
                  <c:v>3.685666666666667E-2</c:v>
                </c:pt>
                <c:pt idx="66">
                  <c:v>0.14676333333333333</c:v>
                </c:pt>
                <c:pt idx="67">
                  <c:v>0.21552000000000002</c:v>
                </c:pt>
                <c:pt idx="68">
                  <c:v>0.15861</c:v>
                </c:pt>
                <c:pt idx="69">
                  <c:v>0.12592</c:v>
                </c:pt>
                <c:pt idx="70">
                  <c:v>0.19092666666666669</c:v>
                </c:pt>
                <c:pt idx="71">
                  <c:v>0.40088666666666661</c:v>
                </c:pt>
                <c:pt idx="72">
                  <c:v>0.77084666666666679</c:v>
                </c:pt>
                <c:pt idx="73">
                  <c:v>0.90783333333333338</c:v>
                </c:pt>
                <c:pt idx="74">
                  <c:v>0.99213333333333342</c:v>
                </c:pt>
                <c:pt idx="75">
                  <c:v>0.97050999999999998</c:v>
                </c:pt>
                <c:pt idx="76">
                  <c:v>1.0475766666666668</c:v>
                </c:pt>
                <c:pt idx="77">
                  <c:v>1.1101333333333334</c:v>
                </c:pt>
                <c:pt idx="78">
                  <c:v>1.00871</c:v>
                </c:pt>
                <c:pt idx="79">
                  <c:v>1.00099</c:v>
                </c:pt>
                <c:pt idx="80">
                  <c:v>1.15744</c:v>
                </c:pt>
                <c:pt idx="81">
                  <c:v>1.4299600000000001</c:v>
                </c:pt>
                <c:pt idx="82">
                  <c:v>1.6396300000000001</c:v>
                </c:pt>
                <c:pt idx="83">
                  <c:v>1.8070166666666669</c:v>
                </c:pt>
                <c:pt idx="84">
                  <c:v>2.0818400000000001</c:v>
                </c:pt>
                <c:pt idx="85">
                  <c:v>2.4571833333333335</c:v>
                </c:pt>
                <c:pt idx="86">
                  <c:v>2.5873166666666667</c:v>
                </c:pt>
                <c:pt idx="87">
                  <c:v>2.4759266666666666</c:v>
                </c:pt>
                <c:pt idx="88">
                  <c:v>2.1579199999999998</c:v>
                </c:pt>
                <c:pt idx="89">
                  <c:v>1.8910433333333334</c:v>
                </c:pt>
                <c:pt idx="90">
                  <c:v>1.7406733333333335</c:v>
                </c:pt>
                <c:pt idx="91">
                  <c:v>1.7645999999999999</c:v>
                </c:pt>
                <c:pt idx="92">
                  <c:v>1.9446000000000001</c:v>
                </c:pt>
                <c:pt idx="93">
                  <c:v>2.0431500000000002</c:v>
                </c:pt>
                <c:pt idx="94">
                  <c:v>2.1246066666666668</c:v>
                </c:pt>
                <c:pt idx="95">
                  <c:v>2.1077266666666667</c:v>
                </c:pt>
                <c:pt idx="96">
                  <c:v>2.1512466666666668</c:v>
                </c:pt>
                <c:pt idx="97">
                  <c:v>2.1815733333333331</c:v>
                </c:pt>
                <c:pt idx="98">
                  <c:v>2.24858</c:v>
                </c:pt>
                <c:pt idx="99">
                  <c:v>2.35514</c:v>
                </c:pt>
                <c:pt idx="100">
                  <c:v>2.5279566666666664</c:v>
                </c:pt>
                <c:pt idx="101">
                  <c:v>2.6868233333333329</c:v>
                </c:pt>
                <c:pt idx="102">
                  <c:v>2.81453</c:v>
                </c:pt>
                <c:pt idx="103">
                  <c:v>2.7681966666666669</c:v>
                </c:pt>
                <c:pt idx="104">
                  <c:v>2.6097000000000001</c:v>
                </c:pt>
                <c:pt idx="105">
                  <c:v>2.4890033333333332</c:v>
                </c:pt>
                <c:pt idx="106">
                  <c:v>2.3238066666666666</c:v>
                </c:pt>
                <c:pt idx="107">
                  <c:v>2.2139133333333336</c:v>
                </c:pt>
                <c:pt idx="108">
                  <c:v>1.8791000000000002</c:v>
                </c:pt>
                <c:pt idx="109">
                  <c:v>1.6696099999999998</c:v>
                </c:pt>
                <c:pt idx="110">
                  <c:v>1.62988</c:v>
                </c:pt>
                <c:pt idx="111">
                  <c:v>1.8008766666666667</c:v>
                </c:pt>
                <c:pt idx="112">
                  <c:v>1.8932266666666664</c:v>
                </c:pt>
                <c:pt idx="113">
                  <c:v>1.82256</c:v>
                </c:pt>
                <c:pt idx="114">
                  <c:v>1.7644766666666667</c:v>
                </c:pt>
                <c:pt idx="115">
                  <c:v>1.7450533333333331</c:v>
                </c:pt>
                <c:pt idx="116">
                  <c:v>1.74949</c:v>
                </c:pt>
                <c:pt idx="117">
                  <c:v>1.7187033333333332</c:v>
                </c:pt>
                <c:pt idx="118">
                  <c:v>1.8369200000000001</c:v>
                </c:pt>
                <c:pt idx="119">
                  <c:v>2.0485966666666666</c:v>
                </c:pt>
                <c:pt idx="120">
                  <c:v>2.3080266666666667</c:v>
                </c:pt>
                <c:pt idx="121">
                  <c:v>2.3905099999999999</c:v>
                </c:pt>
                <c:pt idx="122">
                  <c:v>2.1250466666666665</c:v>
                </c:pt>
                <c:pt idx="123">
                  <c:v>1.4042533333333331</c:v>
                </c:pt>
                <c:pt idx="124">
                  <c:v>0.69641333333333322</c:v>
                </c:pt>
                <c:pt idx="125">
                  <c:v>0.42262333333333335</c:v>
                </c:pt>
                <c:pt idx="126">
                  <c:v>0.64558333333333329</c:v>
                </c:pt>
                <c:pt idx="127">
                  <c:v>1.0070433333333335</c:v>
                </c:pt>
                <c:pt idx="128">
                  <c:v>1.2308133333333335</c:v>
                </c:pt>
                <c:pt idx="129">
                  <c:v>1.2922833333333335</c:v>
                </c:pt>
                <c:pt idx="130">
                  <c:v>1.2485966666666666</c:v>
                </c:pt>
                <c:pt idx="131">
                  <c:v>1.2258866666666668</c:v>
                </c:pt>
                <c:pt idx="132">
                  <c:v>1.2898633333333336</c:v>
                </c:pt>
                <c:pt idx="133">
                  <c:v>1.45766</c:v>
                </c:pt>
                <c:pt idx="134">
                  <c:v>1.8955533333333332</c:v>
                </c:pt>
                <c:pt idx="135">
                  <c:v>2.8134333333333337</c:v>
                </c:pt>
                <c:pt idx="136">
                  <c:v>3.8979099999999995</c:v>
                </c:pt>
                <c:pt idx="137">
                  <c:v>4.7967299999999993</c:v>
                </c:pt>
                <c:pt idx="138">
                  <c:v>5.1663433333333337</c:v>
                </c:pt>
                <c:pt idx="139">
                  <c:v>5.2493266666666658</c:v>
                </c:pt>
                <c:pt idx="140">
                  <c:v>5.2646333333333333</c:v>
                </c:pt>
                <c:pt idx="141">
                  <c:v>5.5851199999999999</c:v>
                </c:pt>
                <c:pt idx="142">
                  <c:v>6.1475266666666668</c:v>
                </c:pt>
                <c:pt idx="143">
                  <c:v>6.7527166666666671</c:v>
                </c:pt>
                <c:pt idx="144">
                  <c:v>7.20296</c:v>
                </c:pt>
                <c:pt idx="145">
                  <c:v>7.5650900000000005</c:v>
                </c:pt>
                <c:pt idx="146">
                  <c:v>8.0220399999999987</c:v>
                </c:pt>
                <c:pt idx="147">
                  <c:v>8.2494033333333334</c:v>
                </c:pt>
                <c:pt idx="148">
                  <c:v>8.4440966666666668</c:v>
                </c:pt>
                <c:pt idx="149">
                  <c:v>8.5915333333333326</c:v>
                </c:pt>
                <c:pt idx="150">
                  <c:v>8.6575199999999999</c:v>
                </c:pt>
                <c:pt idx="151">
                  <c:v>8.5527899999999999</c:v>
                </c:pt>
                <c:pt idx="152">
                  <c:v>8.288966666666667</c:v>
                </c:pt>
                <c:pt idx="153">
                  <c:v>8.0563400000000005</c:v>
                </c:pt>
                <c:pt idx="154">
                  <c:v>7.6898933333333339</c:v>
                </c:pt>
                <c:pt idx="155">
                  <c:v>7.0943033333333334</c:v>
                </c:pt>
                <c:pt idx="156">
                  <c:v>6.63103</c:v>
                </c:pt>
                <c:pt idx="157">
                  <c:v>6.2463799999999994</c:v>
                </c:pt>
                <c:pt idx="158">
                  <c:v>5.7542433333333323</c:v>
                </c:pt>
                <c:pt idx="159">
                  <c:v>5.2805566666666666</c:v>
                </c:pt>
                <c:pt idx="160">
                  <c:v>4.6656133333333329</c:v>
                </c:pt>
                <c:pt idx="161">
                  <c:v>4.0383366666666669</c:v>
                </c:pt>
                <c:pt idx="162">
                  <c:v>3.4819099999999996</c:v>
                </c:pt>
                <c:pt idx="163">
                  <c:v>3.3479199999999998</c:v>
                </c:pt>
                <c:pt idx="164">
                  <c:v>3.5615199999999998</c:v>
                </c:pt>
                <c:pt idx="165">
                  <c:v>3.5528566666666666</c:v>
                </c:pt>
                <c:pt idx="166">
                  <c:v>3.3597766666666664</c:v>
                </c:pt>
                <c:pt idx="167">
                  <c:v>3.2361433333333331</c:v>
                </c:pt>
                <c:pt idx="168">
                  <c:v>3.1895400000000005</c:v>
                </c:pt>
                <c:pt idx="169">
                  <c:v>3.1982933333333334</c:v>
                </c:pt>
                <c:pt idx="170">
                  <c:v>3.2489500000000002</c:v>
                </c:pt>
                <c:pt idx="171">
                  <c:v>3.3328666666666664</c:v>
                </c:pt>
                <c:pt idx="172">
                  <c:v>3.3610233333333333</c:v>
                </c:pt>
                <c:pt idx="173">
                  <c:v>3.1926766666666668</c:v>
                </c:pt>
                <c:pt idx="174">
                  <c:v>3.0529200000000003</c:v>
                </c:pt>
                <c:pt idx="175">
                  <c:v>2.83982</c:v>
                </c:pt>
                <c:pt idx="176">
                  <c:v>2.6606366666666665</c:v>
                </c:pt>
                <c:pt idx="177">
                  <c:v>2.5382833333333337</c:v>
                </c:pt>
                <c:pt idx="178">
                  <c:v>2.5727033333333336</c:v>
                </c:pt>
                <c:pt idx="179">
                  <c:v>2.7193133333333335</c:v>
                </c:pt>
                <c:pt idx="180">
                  <c:v>2.8619833333333333</c:v>
                </c:pt>
                <c:pt idx="181">
                  <c:v>2.8953500000000001</c:v>
                </c:pt>
                <c:pt idx="182">
                  <c:v>2.7397566666666666</c:v>
                </c:pt>
                <c:pt idx="183">
                  <c:v>2.5178700000000003</c:v>
                </c:pt>
              </c:numCache>
            </c:numRef>
          </c:val>
          <c:smooth val="0"/>
          <c:extLst>
            <c:ext xmlns:c16="http://schemas.microsoft.com/office/drawing/2014/chart" uri="{C3380CC4-5D6E-409C-BE32-E72D297353CC}">
              <c16:uniqueId val="{00000000-3D61-4CF5-9328-2C39CAA99A60}"/>
            </c:ext>
          </c:extLst>
        </c:ser>
        <c:ser>
          <c:idx val="1"/>
          <c:order val="1"/>
          <c:tx>
            <c:v>Nominal Wage Growth</c:v>
          </c:tx>
          <c:spPr>
            <a:ln w="28575" cap="rnd">
              <a:solidFill>
                <a:srgbClr val="FF0000"/>
              </a:solidFill>
              <a:round/>
            </a:ln>
            <a:effectLst/>
          </c:spPr>
          <c:marker>
            <c:symbol val="none"/>
          </c:marker>
          <c:cat>
            <c:numRef>
              <c:f>data_chart1!$A$159:$A$342</c:f>
              <c:numCache>
                <c:formatCode>m/d/yyyy</c:formatCode>
                <c:ptCount val="1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pt idx="130">
                  <c:v>44136</c:v>
                </c:pt>
                <c:pt idx="131">
                  <c:v>44166</c:v>
                </c:pt>
                <c:pt idx="132">
                  <c:v>44197</c:v>
                </c:pt>
                <c:pt idx="133">
                  <c:v>44228</c:v>
                </c:pt>
                <c:pt idx="134">
                  <c:v>44256</c:v>
                </c:pt>
                <c:pt idx="135">
                  <c:v>44287</c:v>
                </c:pt>
                <c:pt idx="136">
                  <c:v>44317</c:v>
                </c:pt>
                <c:pt idx="137">
                  <c:v>44348</c:v>
                </c:pt>
                <c:pt idx="138">
                  <c:v>44378</c:v>
                </c:pt>
                <c:pt idx="139">
                  <c:v>44409</c:v>
                </c:pt>
                <c:pt idx="140">
                  <c:v>44440</c:v>
                </c:pt>
                <c:pt idx="141">
                  <c:v>44470</c:v>
                </c:pt>
                <c:pt idx="142">
                  <c:v>44501</c:v>
                </c:pt>
                <c:pt idx="143">
                  <c:v>44531</c:v>
                </c:pt>
                <c:pt idx="144">
                  <c:v>44562</c:v>
                </c:pt>
                <c:pt idx="145">
                  <c:v>44593</c:v>
                </c:pt>
                <c:pt idx="146">
                  <c:v>44621</c:v>
                </c:pt>
                <c:pt idx="147">
                  <c:v>44652</c:v>
                </c:pt>
                <c:pt idx="148">
                  <c:v>44682</c:v>
                </c:pt>
                <c:pt idx="149">
                  <c:v>44713</c:v>
                </c:pt>
                <c:pt idx="150">
                  <c:v>44743</c:v>
                </c:pt>
                <c:pt idx="151">
                  <c:v>44774</c:v>
                </c:pt>
                <c:pt idx="152">
                  <c:v>44805</c:v>
                </c:pt>
                <c:pt idx="153">
                  <c:v>44835</c:v>
                </c:pt>
                <c:pt idx="154">
                  <c:v>44866</c:v>
                </c:pt>
                <c:pt idx="155">
                  <c:v>44896</c:v>
                </c:pt>
                <c:pt idx="156">
                  <c:v>44927</c:v>
                </c:pt>
                <c:pt idx="157">
                  <c:v>44958</c:v>
                </c:pt>
                <c:pt idx="158">
                  <c:v>44986</c:v>
                </c:pt>
                <c:pt idx="159">
                  <c:v>45017</c:v>
                </c:pt>
                <c:pt idx="160">
                  <c:v>45047</c:v>
                </c:pt>
                <c:pt idx="161">
                  <c:v>45078</c:v>
                </c:pt>
                <c:pt idx="162">
                  <c:v>45108</c:v>
                </c:pt>
                <c:pt idx="163">
                  <c:v>45139</c:v>
                </c:pt>
                <c:pt idx="164">
                  <c:v>45170</c:v>
                </c:pt>
                <c:pt idx="165">
                  <c:v>45200</c:v>
                </c:pt>
                <c:pt idx="166">
                  <c:v>45231</c:v>
                </c:pt>
                <c:pt idx="167">
                  <c:v>45261</c:v>
                </c:pt>
                <c:pt idx="168">
                  <c:v>45292</c:v>
                </c:pt>
                <c:pt idx="169">
                  <c:v>45323</c:v>
                </c:pt>
                <c:pt idx="170">
                  <c:v>45352</c:v>
                </c:pt>
                <c:pt idx="171">
                  <c:v>45383</c:v>
                </c:pt>
                <c:pt idx="172">
                  <c:v>45413</c:v>
                </c:pt>
                <c:pt idx="173">
                  <c:v>45444</c:v>
                </c:pt>
                <c:pt idx="174">
                  <c:v>45474</c:v>
                </c:pt>
                <c:pt idx="175">
                  <c:v>45505</c:v>
                </c:pt>
                <c:pt idx="176">
                  <c:v>45536</c:v>
                </c:pt>
                <c:pt idx="177">
                  <c:v>45566</c:v>
                </c:pt>
                <c:pt idx="178">
                  <c:v>45597</c:v>
                </c:pt>
                <c:pt idx="179">
                  <c:v>45627</c:v>
                </c:pt>
                <c:pt idx="180">
                  <c:v>45658</c:v>
                </c:pt>
                <c:pt idx="181">
                  <c:v>45689</c:v>
                </c:pt>
                <c:pt idx="182">
                  <c:v>45717</c:v>
                </c:pt>
                <c:pt idx="183">
                  <c:v>45748</c:v>
                </c:pt>
              </c:numCache>
            </c:numRef>
          </c:cat>
          <c:val>
            <c:numRef>
              <c:f>data_chart1!$C$159:$C$342</c:f>
              <c:numCache>
                <c:formatCode>0.0</c:formatCode>
                <c:ptCount val="184"/>
                <c:pt idx="0">
                  <c:v>1.6</c:v>
                </c:pt>
                <c:pt idx="1">
                  <c:v>1.7</c:v>
                </c:pt>
                <c:pt idx="2">
                  <c:v>1.9</c:v>
                </c:pt>
                <c:pt idx="3">
                  <c:v>1.9</c:v>
                </c:pt>
                <c:pt idx="4">
                  <c:v>1.6</c:v>
                </c:pt>
                <c:pt idx="5">
                  <c:v>1.7</c:v>
                </c:pt>
                <c:pt idx="6">
                  <c:v>1.8</c:v>
                </c:pt>
                <c:pt idx="7">
                  <c:v>2</c:v>
                </c:pt>
                <c:pt idx="8">
                  <c:v>1.9</c:v>
                </c:pt>
                <c:pt idx="9">
                  <c:v>1.7</c:v>
                </c:pt>
                <c:pt idx="10">
                  <c:v>1.7</c:v>
                </c:pt>
                <c:pt idx="11">
                  <c:v>1.7</c:v>
                </c:pt>
                <c:pt idx="12">
                  <c:v>1.9</c:v>
                </c:pt>
                <c:pt idx="13">
                  <c:v>1.9</c:v>
                </c:pt>
                <c:pt idx="14">
                  <c:v>1.9</c:v>
                </c:pt>
                <c:pt idx="15">
                  <c:v>1.9</c:v>
                </c:pt>
                <c:pt idx="16">
                  <c:v>2</c:v>
                </c:pt>
                <c:pt idx="17">
                  <c:v>2</c:v>
                </c:pt>
                <c:pt idx="18">
                  <c:v>2.1</c:v>
                </c:pt>
                <c:pt idx="19">
                  <c:v>2.2000000000000002</c:v>
                </c:pt>
                <c:pt idx="20">
                  <c:v>2.1</c:v>
                </c:pt>
                <c:pt idx="21">
                  <c:v>2.2000000000000002</c:v>
                </c:pt>
                <c:pt idx="22">
                  <c:v>2</c:v>
                </c:pt>
                <c:pt idx="23">
                  <c:v>2</c:v>
                </c:pt>
                <c:pt idx="24">
                  <c:v>1.9</c:v>
                </c:pt>
                <c:pt idx="25">
                  <c:v>1.9</c:v>
                </c:pt>
                <c:pt idx="26">
                  <c:v>2</c:v>
                </c:pt>
                <c:pt idx="27">
                  <c:v>2.2000000000000002</c:v>
                </c:pt>
                <c:pt idx="28">
                  <c:v>2.1</c:v>
                </c:pt>
                <c:pt idx="29">
                  <c:v>2.2999999999999998</c:v>
                </c:pt>
                <c:pt idx="30">
                  <c:v>2.1</c:v>
                </c:pt>
                <c:pt idx="31">
                  <c:v>2.1</c:v>
                </c:pt>
                <c:pt idx="32">
                  <c:v>2.1</c:v>
                </c:pt>
                <c:pt idx="33">
                  <c:v>2.1</c:v>
                </c:pt>
                <c:pt idx="34">
                  <c:v>2.2999999999999998</c:v>
                </c:pt>
                <c:pt idx="35">
                  <c:v>2.2999999999999998</c:v>
                </c:pt>
                <c:pt idx="36">
                  <c:v>2.2999999999999998</c:v>
                </c:pt>
                <c:pt idx="37">
                  <c:v>2.2999999999999998</c:v>
                </c:pt>
                <c:pt idx="38">
                  <c:v>2.2000000000000002</c:v>
                </c:pt>
                <c:pt idx="39">
                  <c:v>2.2000000000000002</c:v>
                </c:pt>
                <c:pt idx="40">
                  <c:v>2.2000000000000002</c:v>
                </c:pt>
                <c:pt idx="41">
                  <c:v>2.1</c:v>
                </c:pt>
                <c:pt idx="42">
                  <c:v>2.2999999999999998</c:v>
                </c:pt>
                <c:pt idx="43">
                  <c:v>2.2999999999999998</c:v>
                </c:pt>
                <c:pt idx="44">
                  <c:v>2.4</c:v>
                </c:pt>
                <c:pt idx="45">
                  <c:v>2.2000000000000002</c:v>
                </c:pt>
                <c:pt idx="46">
                  <c:v>2</c:v>
                </c:pt>
                <c:pt idx="47">
                  <c:v>2.2000000000000002</c:v>
                </c:pt>
                <c:pt idx="48">
                  <c:v>2.2999999999999998</c:v>
                </c:pt>
                <c:pt idx="49">
                  <c:v>2.5</c:v>
                </c:pt>
                <c:pt idx="50">
                  <c:v>2.4</c:v>
                </c:pt>
                <c:pt idx="51">
                  <c:v>2.2999999999999998</c:v>
                </c:pt>
                <c:pt idx="52">
                  <c:v>2.2999999999999998</c:v>
                </c:pt>
                <c:pt idx="53">
                  <c:v>2.2999999999999998</c:v>
                </c:pt>
                <c:pt idx="54">
                  <c:v>2.4</c:v>
                </c:pt>
                <c:pt idx="55">
                  <c:v>2.4</c:v>
                </c:pt>
                <c:pt idx="56">
                  <c:v>2.6</c:v>
                </c:pt>
                <c:pt idx="57">
                  <c:v>2.8</c:v>
                </c:pt>
                <c:pt idx="58">
                  <c:v>2.9</c:v>
                </c:pt>
                <c:pt idx="59">
                  <c:v>2.9</c:v>
                </c:pt>
                <c:pt idx="60">
                  <c:v>3</c:v>
                </c:pt>
                <c:pt idx="61">
                  <c:v>3</c:v>
                </c:pt>
                <c:pt idx="62">
                  <c:v>3.2</c:v>
                </c:pt>
                <c:pt idx="63">
                  <c:v>3.3</c:v>
                </c:pt>
                <c:pt idx="64">
                  <c:v>3.3</c:v>
                </c:pt>
                <c:pt idx="65">
                  <c:v>3.2</c:v>
                </c:pt>
                <c:pt idx="66">
                  <c:v>3.1</c:v>
                </c:pt>
                <c:pt idx="67">
                  <c:v>3.1</c:v>
                </c:pt>
                <c:pt idx="68">
                  <c:v>3</c:v>
                </c:pt>
                <c:pt idx="69">
                  <c:v>2.9</c:v>
                </c:pt>
                <c:pt idx="70">
                  <c:v>3.1</c:v>
                </c:pt>
                <c:pt idx="71">
                  <c:v>3.1</c:v>
                </c:pt>
                <c:pt idx="72">
                  <c:v>3.1</c:v>
                </c:pt>
                <c:pt idx="73">
                  <c:v>3.2</c:v>
                </c:pt>
                <c:pt idx="74">
                  <c:v>3.2</c:v>
                </c:pt>
                <c:pt idx="75">
                  <c:v>3.4</c:v>
                </c:pt>
                <c:pt idx="76">
                  <c:v>3.5</c:v>
                </c:pt>
                <c:pt idx="77">
                  <c:v>3.6</c:v>
                </c:pt>
                <c:pt idx="78">
                  <c:v>3.4</c:v>
                </c:pt>
                <c:pt idx="79">
                  <c:v>3.3</c:v>
                </c:pt>
                <c:pt idx="80">
                  <c:v>3.6</c:v>
                </c:pt>
                <c:pt idx="81">
                  <c:v>3.9</c:v>
                </c:pt>
                <c:pt idx="82">
                  <c:v>3.9</c:v>
                </c:pt>
                <c:pt idx="83">
                  <c:v>3.5</c:v>
                </c:pt>
                <c:pt idx="84">
                  <c:v>3.2</c:v>
                </c:pt>
                <c:pt idx="85">
                  <c:v>3.2</c:v>
                </c:pt>
                <c:pt idx="86">
                  <c:v>3.4</c:v>
                </c:pt>
                <c:pt idx="87">
                  <c:v>3.5</c:v>
                </c:pt>
                <c:pt idx="88">
                  <c:v>3.4</c:v>
                </c:pt>
                <c:pt idx="89">
                  <c:v>3.2</c:v>
                </c:pt>
                <c:pt idx="90">
                  <c:v>3.3</c:v>
                </c:pt>
                <c:pt idx="91">
                  <c:v>3.4</c:v>
                </c:pt>
                <c:pt idx="92">
                  <c:v>3.6</c:v>
                </c:pt>
                <c:pt idx="93">
                  <c:v>3.4</c:v>
                </c:pt>
                <c:pt idx="94">
                  <c:v>3.2</c:v>
                </c:pt>
                <c:pt idx="95">
                  <c:v>2.9</c:v>
                </c:pt>
                <c:pt idx="96">
                  <c:v>3</c:v>
                </c:pt>
                <c:pt idx="97">
                  <c:v>2.9</c:v>
                </c:pt>
                <c:pt idx="98">
                  <c:v>3.3</c:v>
                </c:pt>
                <c:pt idx="99">
                  <c:v>3.3</c:v>
                </c:pt>
                <c:pt idx="100">
                  <c:v>3.2</c:v>
                </c:pt>
                <c:pt idx="101">
                  <c:v>3.2</c:v>
                </c:pt>
                <c:pt idx="102">
                  <c:v>3.3</c:v>
                </c:pt>
                <c:pt idx="103">
                  <c:v>3.5</c:v>
                </c:pt>
                <c:pt idx="104">
                  <c:v>3.5</c:v>
                </c:pt>
                <c:pt idx="105">
                  <c:v>3.7</c:v>
                </c:pt>
                <c:pt idx="106">
                  <c:v>3.9</c:v>
                </c:pt>
                <c:pt idx="107">
                  <c:v>3.8</c:v>
                </c:pt>
                <c:pt idx="108">
                  <c:v>3.8</c:v>
                </c:pt>
                <c:pt idx="109">
                  <c:v>3.4</c:v>
                </c:pt>
                <c:pt idx="110">
                  <c:v>3.5</c:v>
                </c:pt>
                <c:pt idx="111">
                  <c:v>3.6</c:v>
                </c:pt>
                <c:pt idx="112">
                  <c:v>3.7</c:v>
                </c:pt>
                <c:pt idx="113">
                  <c:v>3.9</c:v>
                </c:pt>
                <c:pt idx="114">
                  <c:v>3.9</c:v>
                </c:pt>
                <c:pt idx="115">
                  <c:v>3.7</c:v>
                </c:pt>
                <c:pt idx="116">
                  <c:v>3.6</c:v>
                </c:pt>
                <c:pt idx="117">
                  <c:v>3.5</c:v>
                </c:pt>
                <c:pt idx="118">
                  <c:v>3.7</c:v>
                </c:pt>
                <c:pt idx="119">
                  <c:v>3.7</c:v>
                </c:pt>
                <c:pt idx="120">
                  <c:v>3.8</c:v>
                </c:pt>
                <c:pt idx="121">
                  <c:v>3.7</c:v>
                </c:pt>
                <c:pt idx="122">
                  <c:v>3.5</c:v>
                </c:pt>
                <c:pt idx="123">
                  <c:v>3.3</c:v>
                </c:pt>
                <c:pt idx="124">
                  <c:v>3.5</c:v>
                </c:pt>
                <c:pt idx="125">
                  <c:v>3.8</c:v>
                </c:pt>
                <c:pt idx="126">
                  <c:v>3.9</c:v>
                </c:pt>
                <c:pt idx="127">
                  <c:v>3.5</c:v>
                </c:pt>
                <c:pt idx="128">
                  <c:v>3.5</c:v>
                </c:pt>
                <c:pt idx="129">
                  <c:v>3.5</c:v>
                </c:pt>
                <c:pt idx="130">
                  <c:v>3.7</c:v>
                </c:pt>
                <c:pt idx="131">
                  <c:v>3.4</c:v>
                </c:pt>
                <c:pt idx="132">
                  <c:v>3.4</c:v>
                </c:pt>
                <c:pt idx="133">
                  <c:v>3.4</c:v>
                </c:pt>
                <c:pt idx="134">
                  <c:v>3.4</c:v>
                </c:pt>
                <c:pt idx="135">
                  <c:v>3.2</c:v>
                </c:pt>
                <c:pt idx="136">
                  <c:v>3</c:v>
                </c:pt>
                <c:pt idx="137">
                  <c:v>3.2</c:v>
                </c:pt>
                <c:pt idx="138">
                  <c:v>3.7</c:v>
                </c:pt>
                <c:pt idx="139">
                  <c:v>3.9</c:v>
                </c:pt>
                <c:pt idx="140">
                  <c:v>4.2</c:v>
                </c:pt>
                <c:pt idx="141">
                  <c:v>4.0999999999999996</c:v>
                </c:pt>
                <c:pt idx="142">
                  <c:v>4.3</c:v>
                </c:pt>
                <c:pt idx="143">
                  <c:v>4.5</c:v>
                </c:pt>
                <c:pt idx="144">
                  <c:v>5.0999999999999996</c:v>
                </c:pt>
                <c:pt idx="145">
                  <c:v>5.8</c:v>
                </c:pt>
                <c:pt idx="146">
                  <c:v>6</c:v>
                </c:pt>
                <c:pt idx="147">
                  <c:v>6</c:v>
                </c:pt>
                <c:pt idx="148">
                  <c:v>6.1</c:v>
                </c:pt>
                <c:pt idx="149">
                  <c:v>6.7</c:v>
                </c:pt>
                <c:pt idx="150">
                  <c:v>6.7</c:v>
                </c:pt>
                <c:pt idx="151">
                  <c:v>6.7</c:v>
                </c:pt>
                <c:pt idx="152">
                  <c:v>6.3</c:v>
                </c:pt>
                <c:pt idx="153">
                  <c:v>6.4</c:v>
                </c:pt>
                <c:pt idx="154">
                  <c:v>6.4</c:v>
                </c:pt>
                <c:pt idx="155">
                  <c:v>6.1</c:v>
                </c:pt>
                <c:pt idx="156">
                  <c:v>6.1</c:v>
                </c:pt>
                <c:pt idx="157">
                  <c:v>6.1</c:v>
                </c:pt>
                <c:pt idx="158">
                  <c:v>6.4</c:v>
                </c:pt>
                <c:pt idx="159">
                  <c:v>6.1</c:v>
                </c:pt>
                <c:pt idx="160">
                  <c:v>6</c:v>
                </c:pt>
                <c:pt idx="161">
                  <c:v>5.6</c:v>
                </c:pt>
                <c:pt idx="162">
                  <c:v>5.7</c:v>
                </c:pt>
                <c:pt idx="163">
                  <c:v>5.3</c:v>
                </c:pt>
                <c:pt idx="164">
                  <c:v>5.2</c:v>
                </c:pt>
                <c:pt idx="165">
                  <c:v>5.2</c:v>
                </c:pt>
                <c:pt idx="166">
                  <c:v>5.2</c:v>
                </c:pt>
                <c:pt idx="167">
                  <c:v>5.2</c:v>
                </c:pt>
                <c:pt idx="168">
                  <c:v>5</c:v>
                </c:pt>
                <c:pt idx="169">
                  <c:v>5</c:v>
                </c:pt>
                <c:pt idx="170">
                  <c:v>4.7</c:v>
                </c:pt>
                <c:pt idx="171">
                  <c:v>5.3</c:v>
                </c:pt>
                <c:pt idx="172">
                  <c:v>5.3</c:v>
                </c:pt>
                <c:pt idx="173">
                  <c:v>5.3</c:v>
                </c:pt>
                <c:pt idx="174">
                  <c:v>4.7</c:v>
                </c:pt>
                <c:pt idx="175">
                  <c:v>4.5999999999999996</c:v>
                </c:pt>
                <c:pt idx="176">
                  <c:v>4.7</c:v>
                </c:pt>
                <c:pt idx="177">
                  <c:v>4.5999999999999996</c:v>
                </c:pt>
                <c:pt idx="178">
                  <c:v>4.3</c:v>
                </c:pt>
                <c:pt idx="179">
                  <c:v>4.2</c:v>
                </c:pt>
                <c:pt idx="180">
                  <c:v>4.0999999999999996</c:v>
                </c:pt>
                <c:pt idx="181">
                  <c:v>4.3</c:v>
                </c:pt>
                <c:pt idx="182">
                  <c:v>4.3</c:v>
                </c:pt>
                <c:pt idx="183">
                  <c:v>4.3</c:v>
                </c:pt>
              </c:numCache>
            </c:numRef>
          </c:val>
          <c:smooth val="0"/>
          <c:extLst>
            <c:ext xmlns:c16="http://schemas.microsoft.com/office/drawing/2014/chart" uri="{C3380CC4-5D6E-409C-BE32-E72D297353CC}">
              <c16:uniqueId val="{00000001-3D61-4CF5-9328-2C39CAA99A60}"/>
            </c:ext>
          </c:extLst>
        </c:ser>
        <c:dLbls>
          <c:showLegendKey val="0"/>
          <c:showVal val="0"/>
          <c:showCatName val="0"/>
          <c:showSerName val="0"/>
          <c:showPercent val="0"/>
          <c:showBubbleSize val="0"/>
        </c:dLbls>
        <c:smooth val="0"/>
        <c:axId val="121701888"/>
        <c:axId val="743918832"/>
      </c:lineChart>
      <c:dateAx>
        <c:axId val="12170188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43918832"/>
        <c:crosses val="autoZero"/>
        <c:auto val="1"/>
        <c:lblOffset val="100"/>
        <c:baseTimeUnit val="months"/>
      </c:dateAx>
      <c:valAx>
        <c:axId val="743918832"/>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701888"/>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r>
              <a:rPr lang="en-US" sz="3200" dirty="0"/>
              <a:t>University</a:t>
            </a:r>
            <a:r>
              <a:rPr lang="en-US" sz="3200" baseline="0" dirty="0"/>
              <a:t> of Michigan:  Consumer Sentiment</a:t>
            </a:r>
            <a:endParaRPr lang="en-US" sz="3200" dirty="0"/>
          </a:p>
        </c:rich>
      </c:tx>
      <c:layout>
        <c:manualLayout>
          <c:xMode val="edge"/>
          <c:yMode val="edge"/>
          <c:x val="0.12865333409410781"/>
          <c:y val="3.5023717997479858E-2"/>
        </c:manualLayout>
      </c:layout>
      <c:overlay val="0"/>
      <c:spPr>
        <a:noFill/>
        <a:ln>
          <a:noFill/>
        </a:ln>
        <a:effectLst/>
      </c:spPr>
      <c:txPr>
        <a:bodyPr rot="0" spcFirstLastPara="1" vertOverflow="ellipsis" vert="horz" wrap="square" anchor="ctr" anchorCtr="1"/>
        <a:lstStyle/>
        <a:p>
          <a:pPr algn="ct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Data!$A$51:$A$140</c:f>
              <c:numCache>
                <c:formatCode>m/d/yyyy</c:formatCode>
                <c:ptCount val="9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pt idx="82">
                  <c:v>45597</c:v>
                </c:pt>
                <c:pt idx="83">
                  <c:v>45627</c:v>
                </c:pt>
                <c:pt idx="84">
                  <c:v>45658</c:v>
                </c:pt>
                <c:pt idx="85">
                  <c:v>45689</c:v>
                </c:pt>
                <c:pt idx="86">
                  <c:v>45717</c:v>
                </c:pt>
                <c:pt idx="87">
                  <c:v>45748</c:v>
                </c:pt>
                <c:pt idx="88">
                  <c:v>45778</c:v>
                </c:pt>
                <c:pt idx="89">
                  <c:v>45809</c:v>
                </c:pt>
              </c:numCache>
            </c:numRef>
          </c:cat>
          <c:val>
            <c:numRef>
              <c:f>Data!$B$51:$B$140</c:f>
              <c:numCache>
                <c:formatCode>General</c:formatCode>
                <c:ptCount val="90"/>
                <c:pt idx="0">
                  <c:v>95.7</c:v>
                </c:pt>
                <c:pt idx="1">
                  <c:v>99.7</c:v>
                </c:pt>
                <c:pt idx="2">
                  <c:v>101.4</c:v>
                </c:pt>
                <c:pt idx="3">
                  <c:v>98.8</c:v>
                </c:pt>
                <c:pt idx="4">
                  <c:v>98</c:v>
                </c:pt>
                <c:pt idx="5">
                  <c:v>98.2</c:v>
                </c:pt>
                <c:pt idx="6">
                  <c:v>97.9</c:v>
                </c:pt>
                <c:pt idx="7">
                  <c:v>96.2</c:v>
                </c:pt>
                <c:pt idx="8">
                  <c:v>100.1</c:v>
                </c:pt>
                <c:pt idx="9">
                  <c:v>98.6</c:v>
                </c:pt>
                <c:pt idx="10">
                  <c:v>97.5</c:v>
                </c:pt>
                <c:pt idx="11">
                  <c:v>98.3</c:v>
                </c:pt>
                <c:pt idx="12">
                  <c:v>91.2</c:v>
                </c:pt>
                <c:pt idx="13">
                  <c:v>93.8</c:v>
                </c:pt>
                <c:pt idx="14">
                  <c:v>98.4</c:v>
                </c:pt>
                <c:pt idx="15">
                  <c:v>97.2</c:v>
                </c:pt>
                <c:pt idx="16">
                  <c:v>100</c:v>
                </c:pt>
                <c:pt idx="17">
                  <c:v>98.2</c:v>
                </c:pt>
                <c:pt idx="18">
                  <c:v>98.4</c:v>
                </c:pt>
                <c:pt idx="19">
                  <c:v>89.8</c:v>
                </c:pt>
                <c:pt idx="20">
                  <c:v>93.2</c:v>
                </c:pt>
                <c:pt idx="21">
                  <c:v>95.5</c:v>
                </c:pt>
                <c:pt idx="22">
                  <c:v>96.8</c:v>
                </c:pt>
                <c:pt idx="23">
                  <c:v>99.3</c:v>
                </c:pt>
                <c:pt idx="24">
                  <c:v>99.8</c:v>
                </c:pt>
                <c:pt idx="25">
                  <c:v>101</c:v>
                </c:pt>
                <c:pt idx="26">
                  <c:v>89.1</c:v>
                </c:pt>
                <c:pt idx="27">
                  <c:v>71.8</c:v>
                </c:pt>
                <c:pt idx="28">
                  <c:v>72.3</c:v>
                </c:pt>
                <c:pt idx="29">
                  <c:v>78.099999999999994</c:v>
                </c:pt>
                <c:pt idx="30">
                  <c:v>72.5</c:v>
                </c:pt>
                <c:pt idx="31">
                  <c:v>74.099999999999994</c:v>
                </c:pt>
                <c:pt idx="32">
                  <c:v>80.400000000000006</c:v>
                </c:pt>
                <c:pt idx="33">
                  <c:v>81.8</c:v>
                </c:pt>
                <c:pt idx="34">
                  <c:v>76.900000000000006</c:v>
                </c:pt>
                <c:pt idx="35">
                  <c:v>80.7</c:v>
                </c:pt>
                <c:pt idx="36">
                  <c:v>79</c:v>
                </c:pt>
                <c:pt idx="37">
                  <c:v>76.8</c:v>
                </c:pt>
                <c:pt idx="38">
                  <c:v>84.9</c:v>
                </c:pt>
                <c:pt idx="39">
                  <c:v>88.3</c:v>
                </c:pt>
                <c:pt idx="40">
                  <c:v>82.9</c:v>
                </c:pt>
                <c:pt idx="41">
                  <c:v>85.5</c:v>
                </c:pt>
                <c:pt idx="42">
                  <c:v>81.2</c:v>
                </c:pt>
                <c:pt idx="43">
                  <c:v>70.3</c:v>
                </c:pt>
                <c:pt idx="44">
                  <c:v>72.8</c:v>
                </c:pt>
                <c:pt idx="45">
                  <c:v>71.7</c:v>
                </c:pt>
                <c:pt idx="46">
                  <c:v>67.400000000000006</c:v>
                </c:pt>
                <c:pt idx="47">
                  <c:v>70.599999999999994</c:v>
                </c:pt>
                <c:pt idx="48">
                  <c:v>67.2</c:v>
                </c:pt>
                <c:pt idx="49">
                  <c:v>62.8</c:v>
                </c:pt>
                <c:pt idx="50">
                  <c:v>59.4</c:v>
                </c:pt>
                <c:pt idx="51">
                  <c:v>65.2</c:v>
                </c:pt>
                <c:pt idx="52">
                  <c:v>58.4</c:v>
                </c:pt>
                <c:pt idx="53">
                  <c:v>50</c:v>
                </c:pt>
                <c:pt idx="54">
                  <c:v>51.5</c:v>
                </c:pt>
                <c:pt idx="55">
                  <c:v>58.2</c:v>
                </c:pt>
                <c:pt idx="56">
                  <c:v>58.6</c:v>
                </c:pt>
                <c:pt idx="57">
                  <c:v>59.9</c:v>
                </c:pt>
                <c:pt idx="58">
                  <c:v>56.7</c:v>
                </c:pt>
                <c:pt idx="59">
                  <c:v>59.8</c:v>
                </c:pt>
                <c:pt idx="60">
                  <c:v>64.900000000000006</c:v>
                </c:pt>
                <c:pt idx="61">
                  <c:v>66.900000000000006</c:v>
                </c:pt>
                <c:pt idx="62">
                  <c:v>62</c:v>
                </c:pt>
                <c:pt idx="63">
                  <c:v>63.7</c:v>
                </c:pt>
                <c:pt idx="64">
                  <c:v>59</c:v>
                </c:pt>
                <c:pt idx="65">
                  <c:v>64.2</c:v>
                </c:pt>
                <c:pt idx="66">
                  <c:v>71.5</c:v>
                </c:pt>
                <c:pt idx="67">
                  <c:v>69.400000000000006</c:v>
                </c:pt>
                <c:pt idx="68">
                  <c:v>67.8</c:v>
                </c:pt>
                <c:pt idx="69">
                  <c:v>63.8</c:v>
                </c:pt>
                <c:pt idx="70">
                  <c:v>61.3</c:v>
                </c:pt>
                <c:pt idx="71">
                  <c:v>69.7</c:v>
                </c:pt>
                <c:pt idx="72">
                  <c:v>79</c:v>
                </c:pt>
                <c:pt idx="73">
                  <c:v>76.900000000000006</c:v>
                </c:pt>
                <c:pt idx="74">
                  <c:v>79.400000000000006</c:v>
                </c:pt>
                <c:pt idx="75">
                  <c:v>77.2</c:v>
                </c:pt>
                <c:pt idx="76">
                  <c:v>69.099999999999994</c:v>
                </c:pt>
                <c:pt idx="77">
                  <c:v>68.2</c:v>
                </c:pt>
                <c:pt idx="78">
                  <c:v>66.400000000000006</c:v>
                </c:pt>
                <c:pt idx="79">
                  <c:v>67.900000000000006</c:v>
                </c:pt>
                <c:pt idx="80">
                  <c:v>70.099999999999994</c:v>
                </c:pt>
                <c:pt idx="81">
                  <c:v>70.5</c:v>
                </c:pt>
                <c:pt idx="82">
                  <c:v>71.8</c:v>
                </c:pt>
                <c:pt idx="83">
                  <c:v>74</c:v>
                </c:pt>
                <c:pt idx="84">
                  <c:v>71.7</c:v>
                </c:pt>
                <c:pt idx="85">
                  <c:v>64.7</c:v>
                </c:pt>
                <c:pt idx="86">
                  <c:v>57</c:v>
                </c:pt>
                <c:pt idx="87">
                  <c:v>52.2</c:v>
                </c:pt>
                <c:pt idx="88">
                  <c:v>52.2</c:v>
                </c:pt>
                <c:pt idx="89">
                  <c:v>60.7</c:v>
                </c:pt>
              </c:numCache>
            </c:numRef>
          </c:val>
          <c:smooth val="0"/>
          <c:extLst>
            <c:ext xmlns:c16="http://schemas.microsoft.com/office/drawing/2014/chart" uri="{C3380CC4-5D6E-409C-BE32-E72D297353CC}">
              <c16:uniqueId val="{00000000-4085-41CD-875D-3F8AEE29C013}"/>
            </c:ext>
          </c:extLst>
        </c:ser>
        <c:dLbls>
          <c:showLegendKey val="0"/>
          <c:showVal val="0"/>
          <c:showCatName val="0"/>
          <c:showSerName val="0"/>
          <c:showPercent val="0"/>
          <c:showBubbleSize val="0"/>
        </c:dLbls>
        <c:smooth val="0"/>
        <c:axId val="1619789487"/>
        <c:axId val="1619788047"/>
      </c:lineChart>
      <c:dateAx>
        <c:axId val="1619789487"/>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19788047"/>
        <c:crosses val="autoZero"/>
        <c:auto val="1"/>
        <c:lblOffset val="100"/>
        <c:baseTimeUnit val="months"/>
      </c:dateAx>
      <c:valAx>
        <c:axId val="1619788047"/>
        <c:scaling>
          <c:orientation val="minMax"/>
          <c:min val="4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19789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a:t>
            </a:r>
            <a:r>
              <a:rPr lang="en-US" sz="1400" b="1" i="0" u="none" strike="noStrike" kern="1200" spc="0" baseline="0">
                <a:solidFill>
                  <a:sysClr val="windowText" lastClr="000000">
                    <a:lumMod val="65000"/>
                    <a:lumOff val="35000"/>
                  </a:sysClr>
                </a:solidFill>
                <a:latin typeface="Arial" panose="020B0604020202020204" pitchFamily="34" charset="0"/>
                <a:cs typeface="Arial" panose="020B0604020202020204" pitchFamily="34" charset="0"/>
              </a:rPr>
              <a:t>EXPECTED CHANGE IN PRICES DURING THE NEXT YEA</a:t>
            </a:r>
            <a:r>
              <a:rPr lang="en-US" sz="1400" b="0" i="0" u="none" strike="noStrike" kern="1200" spc="0" baseline="0">
                <a:solidFill>
                  <a:sysClr val="windowText" lastClr="000000">
                    <a:lumMod val="65000"/>
                    <a:lumOff val="35000"/>
                  </a:sysClr>
                </a:solidFill>
                <a:latin typeface="+mn-lt"/>
                <a:cs typeface="+mn-cs"/>
              </a:rPr>
              <a:t>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Data!$A$51:$A$140</c:f>
              <c:numCache>
                <c:formatCode>m/d/yyyy</c:formatCode>
                <c:ptCount val="90"/>
                <c:pt idx="0">
                  <c:v>43101</c:v>
                </c:pt>
                <c:pt idx="1">
                  <c:v>43132</c:v>
                </c:pt>
                <c:pt idx="2">
                  <c:v>43160</c:v>
                </c:pt>
                <c:pt idx="3">
                  <c:v>43191</c:v>
                </c:pt>
                <c:pt idx="4">
                  <c:v>43221</c:v>
                </c:pt>
                <c:pt idx="5">
                  <c:v>43252</c:v>
                </c:pt>
                <c:pt idx="6">
                  <c:v>43282</c:v>
                </c:pt>
                <c:pt idx="7">
                  <c:v>43313</c:v>
                </c:pt>
                <c:pt idx="8">
                  <c:v>43344</c:v>
                </c:pt>
                <c:pt idx="9">
                  <c:v>43374</c:v>
                </c:pt>
                <c:pt idx="10">
                  <c:v>43405</c:v>
                </c:pt>
                <c:pt idx="11">
                  <c:v>43435</c:v>
                </c:pt>
                <c:pt idx="12">
                  <c:v>43466</c:v>
                </c:pt>
                <c:pt idx="13">
                  <c:v>43497</c:v>
                </c:pt>
                <c:pt idx="14">
                  <c:v>43525</c:v>
                </c:pt>
                <c:pt idx="15">
                  <c:v>43556</c:v>
                </c:pt>
                <c:pt idx="16">
                  <c:v>43586</c:v>
                </c:pt>
                <c:pt idx="17">
                  <c:v>43617</c:v>
                </c:pt>
                <c:pt idx="18">
                  <c:v>43647</c:v>
                </c:pt>
                <c:pt idx="19">
                  <c:v>43678</c:v>
                </c:pt>
                <c:pt idx="20">
                  <c:v>43709</c:v>
                </c:pt>
                <c:pt idx="21">
                  <c:v>43739</c:v>
                </c:pt>
                <c:pt idx="22">
                  <c:v>43770</c:v>
                </c:pt>
                <c:pt idx="23">
                  <c:v>43800</c:v>
                </c:pt>
                <c:pt idx="24">
                  <c:v>43831</c:v>
                </c:pt>
                <c:pt idx="25">
                  <c:v>43862</c:v>
                </c:pt>
                <c:pt idx="26">
                  <c:v>43891</c:v>
                </c:pt>
                <c:pt idx="27">
                  <c:v>43922</c:v>
                </c:pt>
                <c:pt idx="28">
                  <c:v>43952</c:v>
                </c:pt>
                <c:pt idx="29">
                  <c:v>43983</c:v>
                </c:pt>
                <c:pt idx="30">
                  <c:v>44013</c:v>
                </c:pt>
                <c:pt idx="31">
                  <c:v>44044</c:v>
                </c:pt>
                <c:pt idx="32">
                  <c:v>44075</c:v>
                </c:pt>
                <c:pt idx="33">
                  <c:v>44105</c:v>
                </c:pt>
                <c:pt idx="34">
                  <c:v>44136</c:v>
                </c:pt>
                <c:pt idx="35">
                  <c:v>44166</c:v>
                </c:pt>
                <c:pt idx="36">
                  <c:v>44197</c:v>
                </c:pt>
                <c:pt idx="37">
                  <c:v>44228</c:v>
                </c:pt>
                <c:pt idx="38">
                  <c:v>44256</c:v>
                </c:pt>
                <c:pt idx="39">
                  <c:v>44287</c:v>
                </c:pt>
                <c:pt idx="40">
                  <c:v>44317</c:v>
                </c:pt>
                <c:pt idx="41">
                  <c:v>44348</c:v>
                </c:pt>
                <c:pt idx="42">
                  <c:v>44378</c:v>
                </c:pt>
                <c:pt idx="43">
                  <c:v>44409</c:v>
                </c:pt>
                <c:pt idx="44">
                  <c:v>44440</c:v>
                </c:pt>
                <c:pt idx="45">
                  <c:v>44470</c:v>
                </c:pt>
                <c:pt idx="46">
                  <c:v>44501</c:v>
                </c:pt>
                <c:pt idx="47">
                  <c:v>44531</c:v>
                </c:pt>
                <c:pt idx="48">
                  <c:v>44562</c:v>
                </c:pt>
                <c:pt idx="49">
                  <c:v>44593</c:v>
                </c:pt>
                <c:pt idx="50">
                  <c:v>44621</c:v>
                </c:pt>
                <c:pt idx="51">
                  <c:v>44652</c:v>
                </c:pt>
                <c:pt idx="52">
                  <c:v>44682</c:v>
                </c:pt>
                <c:pt idx="53">
                  <c:v>44713</c:v>
                </c:pt>
                <c:pt idx="54">
                  <c:v>44743</c:v>
                </c:pt>
                <c:pt idx="55">
                  <c:v>44774</c:v>
                </c:pt>
                <c:pt idx="56">
                  <c:v>44805</c:v>
                </c:pt>
                <c:pt idx="57">
                  <c:v>44835</c:v>
                </c:pt>
                <c:pt idx="58">
                  <c:v>44866</c:v>
                </c:pt>
                <c:pt idx="59">
                  <c:v>44896</c:v>
                </c:pt>
                <c:pt idx="60">
                  <c:v>44927</c:v>
                </c:pt>
                <c:pt idx="61">
                  <c:v>44958</c:v>
                </c:pt>
                <c:pt idx="62">
                  <c:v>44986</c:v>
                </c:pt>
                <c:pt idx="63">
                  <c:v>45017</c:v>
                </c:pt>
                <c:pt idx="64">
                  <c:v>45047</c:v>
                </c:pt>
                <c:pt idx="65">
                  <c:v>45078</c:v>
                </c:pt>
                <c:pt idx="66">
                  <c:v>45108</c:v>
                </c:pt>
                <c:pt idx="67">
                  <c:v>45139</c:v>
                </c:pt>
                <c:pt idx="68">
                  <c:v>45170</c:v>
                </c:pt>
                <c:pt idx="69">
                  <c:v>45200</c:v>
                </c:pt>
                <c:pt idx="70">
                  <c:v>45231</c:v>
                </c:pt>
                <c:pt idx="71">
                  <c:v>45261</c:v>
                </c:pt>
                <c:pt idx="72">
                  <c:v>45292</c:v>
                </c:pt>
                <c:pt idx="73">
                  <c:v>45323</c:v>
                </c:pt>
                <c:pt idx="74">
                  <c:v>45352</c:v>
                </c:pt>
                <c:pt idx="75">
                  <c:v>45383</c:v>
                </c:pt>
                <c:pt idx="76">
                  <c:v>45413</c:v>
                </c:pt>
                <c:pt idx="77">
                  <c:v>45444</c:v>
                </c:pt>
                <c:pt idx="78">
                  <c:v>45474</c:v>
                </c:pt>
                <c:pt idx="79">
                  <c:v>45505</c:v>
                </c:pt>
                <c:pt idx="80">
                  <c:v>45536</c:v>
                </c:pt>
                <c:pt idx="81">
                  <c:v>45566</c:v>
                </c:pt>
                <c:pt idx="82">
                  <c:v>45597</c:v>
                </c:pt>
                <c:pt idx="83">
                  <c:v>45627</c:v>
                </c:pt>
                <c:pt idx="84">
                  <c:v>45658</c:v>
                </c:pt>
                <c:pt idx="85">
                  <c:v>45689</c:v>
                </c:pt>
                <c:pt idx="86">
                  <c:v>45717</c:v>
                </c:pt>
                <c:pt idx="87">
                  <c:v>45748</c:v>
                </c:pt>
                <c:pt idx="88">
                  <c:v>45778</c:v>
                </c:pt>
                <c:pt idx="89">
                  <c:v>45809</c:v>
                </c:pt>
              </c:numCache>
            </c:numRef>
          </c:cat>
          <c:val>
            <c:numRef>
              <c:f>Data!$B$51:$B$140</c:f>
              <c:numCache>
                <c:formatCode>General</c:formatCode>
                <c:ptCount val="90"/>
                <c:pt idx="0">
                  <c:v>2.7</c:v>
                </c:pt>
                <c:pt idx="1">
                  <c:v>2.7</c:v>
                </c:pt>
                <c:pt idx="2">
                  <c:v>2.8</c:v>
                </c:pt>
                <c:pt idx="3">
                  <c:v>2.7</c:v>
                </c:pt>
                <c:pt idx="4">
                  <c:v>2.8</c:v>
                </c:pt>
                <c:pt idx="5">
                  <c:v>3</c:v>
                </c:pt>
                <c:pt idx="6">
                  <c:v>2.9</c:v>
                </c:pt>
                <c:pt idx="7">
                  <c:v>3</c:v>
                </c:pt>
                <c:pt idx="8">
                  <c:v>2.7</c:v>
                </c:pt>
                <c:pt idx="9">
                  <c:v>2.9</c:v>
                </c:pt>
                <c:pt idx="10">
                  <c:v>2.8</c:v>
                </c:pt>
                <c:pt idx="11">
                  <c:v>2.7</c:v>
                </c:pt>
                <c:pt idx="12">
                  <c:v>2.7</c:v>
                </c:pt>
                <c:pt idx="13">
                  <c:v>2.6</c:v>
                </c:pt>
                <c:pt idx="14">
                  <c:v>2.5</c:v>
                </c:pt>
                <c:pt idx="15">
                  <c:v>2.5</c:v>
                </c:pt>
                <c:pt idx="16">
                  <c:v>2.9</c:v>
                </c:pt>
                <c:pt idx="17">
                  <c:v>2.7</c:v>
                </c:pt>
                <c:pt idx="18">
                  <c:v>2.6</c:v>
                </c:pt>
                <c:pt idx="19">
                  <c:v>2.7</c:v>
                </c:pt>
                <c:pt idx="20">
                  <c:v>2.8</c:v>
                </c:pt>
                <c:pt idx="21">
                  <c:v>2.5</c:v>
                </c:pt>
                <c:pt idx="22">
                  <c:v>2.5</c:v>
                </c:pt>
                <c:pt idx="23">
                  <c:v>2.2999999999999998</c:v>
                </c:pt>
                <c:pt idx="24">
                  <c:v>2.5</c:v>
                </c:pt>
                <c:pt idx="25">
                  <c:v>2.4</c:v>
                </c:pt>
                <c:pt idx="26">
                  <c:v>2.2000000000000002</c:v>
                </c:pt>
                <c:pt idx="27">
                  <c:v>2.1</c:v>
                </c:pt>
                <c:pt idx="28">
                  <c:v>3.2</c:v>
                </c:pt>
                <c:pt idx="29">
                  <c:v>3</c:v>
                </c:pt>
                <c:pt idx="30">
                  <c:v>3</c:v>
                </c:pt>
                <c:pt idx="31">
                  <c:v>3.1</c:v>
                </c:pt>
                <c:pt idx="32">
                  <c:v>2.6</c:v>
                </c:pt>
                <c:pt idx="33">
                  <c:v>2.6</c:v>
                </c:pt>
                <c:pt idx="34">
                  <c:v>2.8</c:v>
                </c:pt>
                <c:pt idx="35">
                  <c:v>2.5</c:v>
                </c:pt>
                <c:pt idx="36">
                  <c:v>3</c:v>
                </c:pt>
                <c:pt idx="37">
                  <c:v>3.3</c:v>
                </c:pt>
                <c:pt idx="38">
                  <c:v>3.1</c:v>
                </c:pt>
                <c:pt idx="39">
                  <c:v>3.4</c:v>
                </c:pt>
                <c:pt idx="40">
                  <c:v>4.5999999999999996</c:v>
                </c:pt>
                <c:pt idx="41">
                  <c:v>4.2</c:v>
                </c:pt>
                <c:pt idx="42">
                  <c:v>4.7</c:v>
                </c:pt>
                <c:pt idx="43">
                  <c:v>4.5999999999999996</c:v>
                </c:pt>
                <c:pt idx="44">
                  <c:v>4.5999999999999996</c:v>
                </c:pt>
                <c:pt idx="45">
                  <c:v>4.8</c:v>
                </c:pt>
                <c:pt idx="46">
                  <c:v>4.9000000000000004</c:v>
                </c:pt>
                <c:pt idx="47">
                  <c:v>4.8</c:v>
                </c:pt>
                <c:pt idx="48">
                  <c:v>4.9000000000000004</c:v>
                </c:pt>
                <c:pt idx="49">
                  <c:v>4.9000000000000004</c:v>
                </c:pt>
                <c:pt idx="50">
                  <c:v>5.4</c:v>
                </c:pt>
                <c:pt idx="51">
                  <c:v>5.4</c:v>
                </c:pt>
                <c:pt idx="52">
                  <c:v>5.3</c:v>
                </c:pt>
                <c:pt idx="53">
                  <c:v>5.3</c:v>
                </c:pt>
                <c:pt idx="54">
                  <c:v>5.2</c:v>
                </c:pt>
                <c:pt idx="55">
                  <c:v>4.8</c:v>
                </c:pt>
                <c:pt idx="56">
                  <c:v>4.7</c:v>
                </c:pt>
                <c:pt idx="57">
                  <c:v>5</c:v>
                </c:pt>
                <c:pt idx="58">
                  <c:v>5</c:v>
                </c:pt>
                <c:pt idx="59">
                  <c:v>4.3</c:v>
                </c:pt>
                <c:pt idx="60">
                  <c:v>3.9</c:v>
                </c:pt>
                <c:pt idx="61">
                  <c:v>4.2</c:v>
                </c:pt>
                <c:pt idx="62">
                  <c:v>3.6</c:v>
                </c:pt>
                <c:pt idx="63">
                  <c:v>4.7</c:v>
                </c:pt>
                <c:pt idx="64">
                  <c:v>4.2</c:v>
                </c:pt>
                <c:pt idx="65">
                  <c:v>3.3</c:v>
                </c:pt>
                <c:pt idx="66">
                  <c:v>3.4</c:v>
                </c:pt>
                <c:pt idx="67">
                  <c:v>3.5</c:v>
                </c:pt>
                <c:pt idx="68">
                  <c:v>3.2</c:v>
                </c:pt>
                <c:pt idx="69">
                  <c:v>4.2</c:v>
                </c:pt>
                <c:pt idx="70">
                  <c:v>4.5</c:v>
                </c:pt>
                <c:pt idx="71">
                  <c:v>3.1</c:v>
                </c:pt>
                <c:pt idx="72">
                  <c:v>2.9</c:v>
                </c:pt>
                <c:pt idx="73">
                  <c:v>3</c:v>
                </c:pt>
                <c:pt idx="74">
                  <c:v>2.9</c:v>
                </c:pt>
                <c:pt idx="75">
                  <c:v>3.2</c:v>
                </c:pt>
                <c:pt idx="76">
                  <c:v>3.3</c:v>
                </c:pt>
                <c:pt idx="77">
                  <c:v>3</c:v>
                </c:pt>
                <c:pt idx="78">
                  <c:v>2.9</c:v>
                </c:pt>
                <c:pt idx="79">
                  <c:v>2.8</c:v>
                </c:pt>
                <c:pt idx="80">
                  <c:v>2.7</c:v>
                </c:pt>
                <c:pt idx="81">
                  <c:v>2.7</c:v>
                </c:pt>
                <c:pt idx="82">
                  <c:v>2.6</c:v>
                </c:pt>
                <c:pt idx="83">
                  <c:v>2.8</c:v>
                </c:pt>
                <c:pt idx="84">
                  <c:v>3.3</c:v>
                </c:pt>
                <c:pt idx="85">
                  <c:v>4.3</c:v>
                </c:pt>
                <c:pt idx="86">
                  <c:v>5</c:v>
                </c:pt>
                <c:pt idx="87">
                  <c:v>6.5</c:v>
                </c:pt>
                <c:pt idx="88">
                  <c:v>6.6</c:v>
                </c:pt>
                <c:pt idx="89">
                  <c:v>5</c:v>
                </c:pt>
              </c:numCache>
            </c:numRef>
          </c:val>
          <c:smooth val="0"/>
          <c:extLst>
            <c:ext xmlns:c16="http://schemas.microsoft.com/office/drawing/2014/chart" uri="{C3380CC4-5D6E-409C-BE32-E72D297353CC}">
              <c16:uniqueId val="{00000000-8B91-42C7-8E5B-B23DDD28733B}"/>
            </c:ext>
          </c:extLst>
        </c:ser>
        <c:dLbls>
          <c:showLegendKey val="0"/>
          <c:showVal val="0"/>
          <c:showCatName val="0"/>
          <c:showSerName val="0"/>
          <c:showPercent val="0"/>
          <c:showBubbleSize val="0"/>
        </c:dLbls>
        <c:smooth val="0"/>
        <c:axId val="48784671"/>
        <c:axId val="48763071"/>
      </c:lineChart>
      <c:dateAx>
        <c:axId val="48784671"/>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8763071"/>
        <c:crosses val="autoZero"/>
        <c:auto val="1"/>
        <c:lblOffset val="100"/>
        <c:baseTimeUnit val="months"/>
      </c:dateAx>
      <c:valAx>
        <c:axId val="487630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8784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7EC6A77-897B-A94D-8179-085D1B4EE98D}" type="datetimeFigureOut">
              <a:rPr lang="en-US" smtClean="0"/>
              <a:t>7/7/2025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181A54-C80F-8B44-A488-7D29237C1AC2}" type="slidenum">
              <a:rPr lang="en-US" smtClean="0"/>
              <a:t>7</a:t>
            </a:fld>
            <a:endParaRPr lang="en-US"/>
          </a:p>
        </p:txBody>
      </p:sp>
    </p:spTree>
    <p:extLst>
      <p:ext uri="{BB962C8B-B14F-4D97-AF65-F5344CB8AC3E}">
        <p14:creationId xmlns:p14="http://schemas.microsoft.com/office/powerpoint/2010/main" val="340679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4: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4:notes"/>
          <p:cNvSpPr txBox="1">
            <a:spLocks noGrp="1"/>
          </p:cNvSpPr>
          <p:nvPr>
            <p:ph type="body" idx="1"/>
          </p:nvPr>
        </p:nvSpPr>
        <p:spPr>
          <a:xfrm>
            <a:off x="780288" y="4851606"/>
            <a:ext cx="6242304" cy="3969497"/>
          </a:xfrm>
          <a:prstGeom prst="rect">
            <a:avLst/>
          </a:prstGeom>
          <a:noFill/>
          <a:ln>
            <a:noFill/>
          </a:ln>
        </p:spPr>
        <p:txBody>
          <a:bodyPr spcFirstLastPara="1" wrap="square" lIns="102163" tIns="51067" rIns="102163" bIns="51067" anchor="t" anchorCtr="0">
            <a:noAutofit/>
          </a:bodyPr>
          <a:lstStyle/>
          <a:p>
            <a:r>
              <a:rPr lang="en-US" dirty="0"/>
              <a:t>August CPI </a:t>
            </a:r>
            <a:r>
              <a:rPr lang="en-US" dirty="0" err="1"/>
              <a:t>yoy</a:t>
            </a:r>
            <a:r>
              <a:rPr lang="en-US" dirty="0"/>
              <a:t> 8.3% down from 8.5 and Core 6.3 up from 6.3 in </a:t>
            </a:r>
            <a:r>
              <a:rPr lang="en-US" dirty="0" err="1"/>
              <a:t>JUly</a:t>
            </a:r>
            <a:endParaRPr dirty="0"/>
          </a:p>
        </p:txBody>
      </p:sp>
      <p:sp>
        <p:nvSpPr>
          <p:cNvPr id="249" name="Google Shape;249;p24:notes"/>
          <p:cNvSpPr txBox="1">
            <a:spLocks noGrp="1"/>
          </p:cNvSpPr>
          <p:nvPr>
            <p:ph type="sldNum" idx="12"/>
          </p:nvPr>
        </p:nvSpPr>
        <p:spPr>
          <a:xfrm>
            <a:off x="4419826" y="9575448"/>
            <a:ext cx="3381248" cy="505812"/>
          </a:xfrm>
          <a:prstGeom prst="rect">
            <a:avLst/>
          </a:prstGeom>
          <a:noFill/>
          <a:ln>
            <a:noFill/>
          </a:ln>
        </p:spPr>
        <p:txBody>
          <a:bodyPr spcFirstLastPara="1" wrap="square" lIns="102163" tIns="51067" rIns="102163" bIns="51067" anchor="b" anchorCtr="0">
            <a:noAutofit/>
          </a:bodyPr>
          <a:lstStyle/>
          <a:p>
            <a:fld id="{00000000-1234-1234-1234-123412341234}" type="slidenum">
              <a:rPr lang="en-US"/>
              <a:pPr/>
              <a:t>28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note that low wage workers are doing relatively the best</a:t>
            </a:r>
          </a:p>
        </p:txBody>
      </p:sp>
      <p:sp>
        <p:nvSpPr>
          <p:cNvPr id="4" name="Slide Number Placeholder 3"/>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378585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5D42C-0B90-C903-6E3B-54731720A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EE1B0D-05F8-80B9-36ED-592A6459B0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D9FB3-62F9-4309-2B00-906CB46EE5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3454D4-F473-14B1-6C55-5ADDFDE42B46}"/>
              </a:ext>
            </a:extLst>
          </p:cNvPr>
          <p:cNvSpPr>
            <a:spLocks noGrp="1"/>
          </p:cNvSpPr>
          <p:nvPr>
            <p:ph type="sldNum" sz="quarter" idx="10"/>
          </p:nvPr>
        </p:nvSpPr>
        <p:spPr/>
        <p:txBody>
          <a:bodyPr/>
          <a:lstStyle/>
          <a:p>
            <a:fld id="{63181A54-C80F-8B44-A488-7D29237C1AC2}" type="slidenum">
              <a:rPr lang="en-US" smtClean="0"/>
              <a:t>62</a:t>
            </a:fld>
            <a:endParaRPr lang="en-US"/>
          </a:p>
        </p:txBody>
      </p:sp>
    </p:spTree>
    <p:extLst>
      <p:ext uri="{BB962C8B-B14F-4D97-AF65-F5344CB8AC3E}">
        <p14:creationId xmlns:p14="http://schemas.microsoft.com/office/powerpoint/2010/main" val="3886468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63</a:t>
            </a:fld>
            <a:endParaRPr lang="en-US"/>
          </a:p>
        </p:txBody>
      </p:sp>
    </p:spTree>
    <p:extLst>
      <p:ext uri="{BB962C8B-B14F-4D97-AF65-F5344CB8AC3E}">
        <p14:creationId xmlns:p14="http://schemas.microsoft.com/office/powerpoint/2010/main" val="1506058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8:notes"/>
          <p:cNvSpPr txBox="1">
            <a:spLocks noGrp="1"/>
          </p:cNvSpPr>
          <p:nvPr>
            <p:ph type="body" idx="1"/>
          </p:nvPr>
        </p:nvSpPr>
        <p:spPr>
          <a:xfrm>
            <a:off x="780288" y="4851606"/>
            <a:ext cx="6242304" cy="3969497"/>
          </a:xfrm>
          <a:prstGeom prst="rect">
            <a:avLst/>
          </a:prstGeom>
        </p:spPr>
        <p:txBody>
          <a:bodyPr spcFirstLastPara="1" wrap="square" lIns="102163" tIns="51067" rIns="102163" bIns="51067" anchor="t" anchorCtr="0">
            <a:noAutofit/>
          </a:bodyPr>
          <a:lstStyle/>
          <a:p>
            <a:endParaRPr dirty="0"/>
          </a:p>
        </p:txBody>
      </p:sp>
      <p:sp>
        <p:nvSpPr>
          <p:cNvPr id="121" name="Google Shape;121;p8: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780288" y="4851606"/>
            <a:ext cx="6242304" cy="3969497"/>
          </a:xfrm>
          <a:prstGeom prst="rect">
            <a:avLst/>
          </a:prstGeom>
          <a:noFill/>
          <a:ln>
            <a:noFill/>
          </a:ln>
        </p:spPr>
        <p:txBody>
          <a:bodyPr spcFirstLastPara="1" wrap="square" lIns="102163" tIns="51067" rIns="102163" bIns="51067" anchor="t" anchorCtr="0">
            <a:noAutofit/>
          </a:bodyPr>
          <a:lstStyle/>
          <a:p>
            <a:endParaRPr dirty="0"/>
          </a:p>
        </p:txBody>
      </p:sp>
      <p:sp>
        <p:nvSpPr>
          <p:cNvPr id="129" name="Google Shape;129;p9:notes"/>
          <p:cNvSpPr txBox="1">
            <a:spLocks noGrp="1"/>
          </p:cNvSpPr>
          <p:nvPr>
            <p:ph type="sldNum" idx="12"/>
          </p:nvPr>
        </p:nvSpPr>
        <p:spPr>
          <a:xfrm>
            <a:off x="4419826" y="9575448"/>
            <a:ext cx="3381248" cy="505812"/>
          </a:xfrm>
          <a:prstGeom prst="rect">
            <a:avLst/>
          </a:prstGeom>
          <a:noFill/>
          <a:ln>
            <a:noFill/>
          </a:ln>
        </p:spPr>
        <p:txBody>
          <a:bodyPr spcFirstLastPara="1" wrap="square" lIns="102163" tIns="51067" rIns="102163" bIns="51067" anchor="b" anchorCtr="0">
            <a:noAutofit/>
          </a:bodyPr>
          <a:lstStyle/>
          <a:p>
            <a:fld id="{00000000-1234-1234-1234-123412341234}" type="slidenum">
              <a:rPr lang="en-US"/>
              <a:pPr/>
              <a:t>17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txBox="1">
            <a:spLocks noGrp="1"/>
          </p:cNvSpPr>
          <p:nvPr>
            <p:ph type="body" idx="1"/>
          </p:nvPr>
        </p:nvSpPr>
        <p:spPr>
          <a:xfrm>
            <a:off x="780288" y="4851606"/>
            <a:ext cx="6242304" cy="3969497"/>
          </a:xfrm>
          <a:prstGeom prst="rect">
            <a:avLst/>
          </a:prstGeom>
        </p:spPr>
        <p:txBody>
          <a:bodyPr spcFirstLastPara="1" wrap="square" lIns="102163" tIns="51067" rIns="102163" bIns="51067" anchor="t" anchorCtr="0">
            <a:noAutofit/>
          </a:bodyPr>
          <a:lstStyle/>
          <a:p>
            <a:endParaRPr/>
          </a:p>
        </p:txBody>
      </p:sp>
      <p:sp>
        <p:nvSpPr>
          <p:cNvPr id="158" name="Google Shape;158;p12: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1804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877888" y="1260475"/>
            <a:ext cx="6048375" cy="34020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780288" y="4851606"/>
            <a:ext cx="6242304" cy="3969497"/>
          </a:xfrm>
          <a:prstGeom prst="rect">
            <a:avLst/>
          </a:prstGeom>
          <a:noFill/>
          <a:ln>
            <a:noFill/>
          </a:ln>
        </p:spPr>
        <p:txBody>
          <a:bodyPr spcFirstLastPara="1" wrap="square" lIns="102163" tIns="51067" rIns="102163" bIns="51067" anchor="t" anchorCtr="0">
            <a:noAutofit/>
          </a:bodyPr>
          <a:lstStyle/>
          <a:p>
            <a:endParaRPr dirty="0"/>
          </a:p>
        </p:txBody>
      </p:sp>
      <p:sp>
        <p:nvSpPr>
          <p:cNvPr id="129" name="Google Shape;129;p9:notes"/>
          <p:cNvSpPr txBox="1">
            <a:spLocks noGrp="1"/>
          </p:cNvSpPr>
          <p:nvPr>
            <p:ph type="sldNum" idx="12"/>
          </p:nvPr>
        </p:nvSpPr>
        <p:spPr>
          <a:xfrm>
            <a:off x="4419826" y="9575448"/>
            <a:ext cx="3381248" cy="505812"/>
          </a:xfrm>
          <a:prstGeom prst="rect">
            <a:avLst/>
          </a:prstGeom>
          <a:noFill/>
          <a:ln>
            <a:noFill/>
          </a:ln>
        </p:spPr>
        <p:txBody>
          <a:bodyPr spcFirstLastPara="1" wrap="square" lIns="102163" tIns="51067" rIns="102163" bIns="51067" anchor="b" anchorCtr="0">
            <a:noAutofit/>
          </a:bodyPr>
          <a:lstStyle/>
          <a:p>
            <a:fld id="{00000000-1234-1234-1234-123412341234}" type="slidenum">
              <a:rPr lang="en-US"/>
              <a:pPr/>
              <a:t>20</a:t>
            </a:fld>
            <a:endParaRPr/>
          </a:p>
        </p:txBody>
      </p:sp>
    </p:spTree>
    <p:extLst>
      <p:ext uri="{BB962C8B-B14F-4D97-AF65-F5344CB8AC3E}">
        <p14:creationId xmlns:p14="http://schemas.microsoft.com/office/powerpoint/2010/main" val="389208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p>
        </p:txBody>
      </p:sp>
      <p:sp>
        <p:nvSpPr>
          <p:cNvPr id="4" name="Slide Number Placeholder 3"/>
          <p:cNvSpPr>
            <a:spLocks noGrp="1"/>
          </p:cNvSpPr>
          <p:nvPr>
            <p:ph type="sldNum" sz="quarter" idx="5"/>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163395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Fed policy rate 4.5 to 4.25.  Concerns with inflation</a:t>
            </a:r>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893669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2766436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end of 2021, lost almost 15%</a:t>
            </a:r>
          </a:p>
        </p:txBody>
      </p:sp>
      <p:sp>
        <p:nvSpPr>
          <p:cNvPr id="4" name="Slide Number Placeholder 3"/>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011639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atteoiacoviello.com/tpu.htm"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www.needelegation.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nfo@NEEDEcon.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Wages/minwage_onlynom.png"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file:////Volumes/Promise%20Pegasus/FileShare/Presentations/Base_New/Charts/0.USGraphs/Wages/minwage.png"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1842" y="1795708"/>
            <a:ext cx="10967013" cy="2187011"/>
          </a:xfrm>
        </p:spPr>
        <p:txBody>
          <a:bodyPr anchor="ctr" anchorCtr="0">
            <a:noAutofit/>
          </a:bodyPr>
          <a:lstStyle/>
          <a:p>
            <a:pPr>
              <a:lnSpc>
                <a:spcPct val="100000"/>
              </a:lnSpc>
              <a:spcBef>
                <a:spcPts val="0"/>
              </a:spcBef>
            </a:pPr>
            <a:r>
              <a:rPr lang="en-US" sz="3600" b="1" i="1" dirty="0"/>
              <a:t>Osher Lifelong Learning Institute, </a:t>
            </a:r>
            <a:r>
              <a:rPr lang="en-US" sz="3600" dirty="0">
                <a:solidFill>
                  <a:schemeClr val="tx2"/>
                </a:solidFill>
              </a:rPr>
              <a:t>Summer  2025</a:t>
            </a:r>
          </a:p>
          <a:p>
            <a:pPr>
              <a:lnSpc>
                <a:spcPct val="100000"/>
              </a:lnSpc>
              <a:spcBef>
                <a:spcPts val="0"/>
              </a:spcBef>
            </a:pPr>
            <a:endParaRPr lang="en-US" sz="3600" b="1" i="1" dirty="0"/>
          </a:p>
          <a:p>
            <a:pPr>
              <a:lnSpc>
                <a:spcPct val="100000"/>
              </a:lnSpc>
              <a:spcBef>
                <a:spcPts val="0"/>
              </a:spcBef>
            </a:pPr>
            <a:r>
              <a:rPr lang="en-US" sz="4400" dirty="0"/>
              <a:t>The Economics of Public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027990"/>
            <a:ext cx="9144000" cy="1816419"/>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Northwestern University</a:t>
            </a:r>
            <a:endParaRPr lang="en-US" sz="2600" dirty="0">
              <a:solidFill>
                <a:schemeClr val="tx2"/>
              </a:solidFill>
            </a:endParaRPr>
          </a:p>
          <a:p>
            <a:pPr>
              <a:lnSpc>
                <a:spcPct val="100000"/>
              </a:lnSpc>
              <a:spcBef>
                <a:spcPts val="0"/>
              </a:spcBef>
            </a:pPr>
            <a:endParaRPr lang="en-US" sz="3000" dirty="0">
              <a:solidFill>
                <a:schemeClr val="tx2"/>
              </a:solidFill>
            </a:endParaRPr>
          </a:p>
          <a:p>
            <a:pPr>
              <a:lnSpc>
                <a:spcPct val="100000"/>
              </a:lnSpc>
              <a:spcBef>
                <a:spcPts val="0"/>
              </a:spcBef>
            </a:pPr>
            <a:r>
              <a:rPr lang="en-US" sz="3000" dirty="0">
                <a:solidFill>
                  <a:schemeClr val="tx2"/>
                </a:solidFill>
              </a:rPr>
              <a:t>Host: Geoffrey Woglom</a:t>
            </a:r>
          </a:p>
          <a:p>
            <a:pPr>
              <a:lnSpc>
                <a:spcPct val="100000"/>
              </a:lnSpc>
              <a:spcBef>
                <a:spcPts val="0"/>
              </a:spcBef>
            </a:pPr>
            <a:r>
              <a:rPr lang="en-US" sz="3000" dirty="0">
                <a:solidFill>
                  <a:schemeClr val="tx2"/>
                </a:solidFill>
              </a:rPr>
              <a:t>Director, National Economic Education Delegation</a:t>
            </a:r>
          </a:p>
        </p:txBody>
      </p:sp>
    </p:spTree>
    <p:extLst>
      <p:ext uri="{BB962C8B-B14F-4D97-AF65-F5344CB8AC3E}">
        <p14:creationId xmlns:p14="http://schemas.microsoft.com/office/powerpoint/2010/main" val="381652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77453-3A54-A06F-C313-D904CE16383A}"/>
              </a:ext>
            </a:extLst>
          </p:cNvPr>
          <p:cNvSpPr>
            <a:spLocks noGrp="1"/>
          </p:cNvSpPr>
          <p:nvPr>
            <p:ph type="title"/>
          </p:nvPr>
        </p:nvSpPr>
        <p:spPr/>
        <p:txBody>
          <a:bodyPr/>
          <a:lstStyle/>
          <a:p>
            <a:r>
              <a:rPr lang="en-US" dirty="0">
                <a:solidFill>
                  <a:schemeClr val="bg1"/>
                </a:solidFill>
              </a:rPr>
              <a:t>Tru</a:t>
            </a:r>
            <a:r>
              <a:rPr lang="en-US" dirty="0"/>
              <a:t>st Finds Are Running Out</a:t>
            </a:r>
          </a:p>
        </p:txBody>
      </p:sp>
      <p:sp>
        <p:nvSpPr>
          <p:cNvPr id="4" name="Slide Number Placeholder 3">
            <a:extLst>
              <a:ext uri="{FF2B5EF4-FFF2-40B4-BE49-F238E27FC236}">
                <a16:creationId xmlns:a16="http://schemas.microsoft.com/office/drawing/2014/main" id="{CDF21996-88CF-D69A-216A-068571680A52}"/>
              </a:ext>
            </a:extLst>
          </p:cNvPr>
          <p:cNvSpPr>
            <a:spLocks noGrp="1"/>
          </p:cNvSpPr>
          <p:nvPr>
            <p:ph type="sldNum" sz="quarter" idx="12"/>
          </p:nvPr>
        </p:nvSpPr>
        <p:spPr/>
        <p:txBody>
          <a:bodyPr/>
          <a:lstStyle/>
          <a:p>
            <a:fld id="{D9F085D5-EC86-4F6A-B501-C1359CB39116}" type="slidenum">
              <a:rPr lang="en-GB" smtClean="0"/>
              <a:t>10</a:t>
            </a:fld>
            <a:endParaRPr lang="en-GB"/>
          </a:p>
        </p:txBody>
      </p:sp>
      <p:sp>
        <p:nvSpPr>
          <p:cNvPr id="7" name="TextBox 6">
            <a:extLst>
              <a:ext uri="{FF2B5EF4-FFF2-40B4-BE49-F238E27FC236}">
                <a16:creationId xmlns:a16="http://schemas.microsoft.com/office/drawing/2014/main" id="{B6219832-291C-BCE2-F435-0D727F0AC55F}"/>
              </a:ext>
            </a:extLst>
          </p:cNvPr>
          <p:cNvSpPr txBox="1"/>
          <p:nvPr/>
        </p:nvSpPr>
        <p:spPr>
          <a:xfrm>
            <a:off x="3219719" y="6456851"/>
            <a:ext cx="8505918" cy="276999"/>
          </a:xfrm>
          <a:prstGeom prst="rect">
            <a:avLst/>
          </a:prstGeom>
          <a:noFill/>
        </p:spPr>
        <p:txBody>
          <a:bodyPr wrap="none" rtlCol="0">
            <a:spAutoFit/>
          </a:bodyPr>
          <a:lstStyle/>
          <a:p>
            <a:r>
              <a:rPr lang="en-US" sz="1200" dirty="0"/>
              <a:t>Source: https://</a:t>
            </a:r>
            <a:r>
              <a:rPr lang="en-US" sz="1200" dirty="0" err="1"/>
              <a:t>www.pgpf.org</a:t>
            </a:r>
            <a:r>
              <a:rPr lang="en-US" sz="1200" dirty="0"/>
              <a:t>/article/social-security-faces-serious-financial-shortfalls-and-other-takeaways-from-the-trustees-report/</a:t>
            </a:r>
          </a:p>
        </p:txBody>
      </p:sp>
      <p:pic>
        <p:nvPicPr>
          <p:cNvPr id="11" name="Content Placeholder 10" descr="A graph of a loss of a disability insurance&#10;&#10;Description automatically generated with medium confidence">
            <a:extLst>
              <a:ext uri="{FF2B5EF4-FFF2-40B4-BE49-F238E27FC236}">
                <a16:creationId xmlns:a16="http://schemas.microsoft.com/office/drawing/2014/main" id="{00FEC60D-93AA-2478-B902-977F5D34F277}"/>
              </a:ext>
            </a:extLst>
          </p:cNvPr>
          <p:cNvPicPr>
            <a:picLocks noGrp="1" noChangeAspect="1"/>
          </p:cNvPicPr>
          <p:nvPr>
            <p:ph idx="1"/>
          </p:nvPr>
        </p:nvPicPr>
        <p:blipFill>
          <a:blip r:embed="rId2"/>
          <a:stretch>
            <a:fillRect/>
          </a:stretch>
        </p:blipFill>
        <p:spPr>
          <a:xfrm>
            <a:off x="1580265" y="1223493"/>
            <a:ext cx="9295200" cy="5006733"/>
          </a:xfrm>
        </p:spPr>
      </p:pic>
    </p:spTree>
    <p:extLst>
      <p:ext uri="{BB962C8B-B14F-4D97-AF65-F5344CB8AC3E}">
        <p14:creationId xmlns:p14="http://schemas.microsoft.com/office/powerpoint/2010/main" val="4242938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9249-41DC-1EFA-D572-56455DF6AAFF}"/>
              </a:ext>
            </a:extLst>
          </p:cNvPr>
          <p:cNvSpPr>
            <a:spLocks noGrp="1"/>
          </p:cNvSpPr>
          <p:nvPr>
            <p:ph type="title"/>
          </p:nvPr>
        </p:nvSpPr>
        <p:spPr/>
        <p:txBody>
          <a:bodyPr/>
          <a:lstStyle/>
          <a:p>
            <a:r>
              <a:rPr lang="en-US" dirty="0">
                <a:solidFill>
                  <a:schemeClr val="bg1"/>
                </a:solidFill>
              </a:rPr>
              <a:t>The</a:t>
            </a:r>
            <a:r>
              <a:rPr lang="en-US" dirty="0"/>
              <a:t> Future of Interest on the Debt?</a:t>
            </a:r>
          </a:p>
        </p:txBody>
      </p:sp>
      <p:sp>
        <p:nvSpPr>
          <p:cNvPr id="4" name="Slide Number Placeholder 3">
            <a:extLst>
              <a:ext uri="{FF2B5EF4-FFF2-40B4-BE49-F238E27FC236}">
                <a16:creationId xmlns:a16="http://schemas.microsoft.com/office/drawing/2014/main" id="{31DD8996-8E27-B87A-7BEC-F4DCC27E63A5}"/>
              </a:ext>
            </a:extLst>
          </p:cNvPr>
          <p:cNvSpPr>
            <a:spLocks noGrp="1"/>
          </p:cNvSpPr>
          <p:nvPr>
            <p:ph type="sldNum" sz="quarter" idx="12"/>
          </p:nvPr>
        </p:nvSpPr>
        <p:spPr/>
        <p:txBody>
          <a:bodyPr/>
          <a:lstStyle/>
          <a:p>
            <a:fld id="{D9F085D5-EC86-4F6A-B501-C1359CB39116}" type="slidenum">
              <a:rPr lang="en-GB" smtClean="0"/>
              <a:t>11</a:t>
            </a:fld>
            <a:endParaRPr lang="en-GB"/>
          </a:p>
        </p:txBody>
      </p:sp>
      <p:pic>
        <p:nvPicPr>
          <p:cNvPr id="5" name="Picture 4">
            <a:extLst>
              <a:ext uri="{FF2B5EF4-FFF2-40B4-BE49-F238E27FC236}">
                <a16:creationId xmlns:a16="http://schemas.microsoft.com/office/drawing/2014/main" id="{CB530F7B-0132-A630-7318-117A30F7D9F9}"/>
              </a:ext>
            </a:extLst>
          </p:cNvPr>
          <p:cNvPicPr>
            <a:picLocks noChangeAspect="1"/>
          </p:cNvPicPr>
          <p:nvPr/>
        </p:nvPicPr>
        <p:blipFill>
          <a:blip r:embed="rId2"/>
          <a:stretch>
            <a:fillRect/>
          </a:stretch>
        </p:blipFill>
        <p:spPr>
          <a:xfrm>
            <a:off x="2050118" y="1323239"/>
            <a:ext cx="7281869" cy="4846320"/>
          </a:xfrm>
          <a:prstGeom prst="rect">
            <a:avLst/>
          </a:prstGeom>
        </p:spPr>
      </p:pic>
    </p:spTree>
    <p:extLst>
      <p:ext uri="{BB962C8B-B14F-4D97-AF65-F5344CB8AC3E}">
        <p14:creationId xmlns:p14="http://schemas.microsoft.com/office/powerpoint/2010/main" val="195114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normAutofit lnSpcReduction="10000"/>
          </a:bodyPr>
          <a:lstStyle/>
          <a:p>
            <a:endParaRPr lang="en-US" dirty="0"/>
          </a:p>
          <a:p>
            <a:r>
              <a:rPr lang="en-US" dirty="0"/>
              <a:t>Submit questions in the chat.  I will try to address questions as they come up.</a:t>
            </a:r>
          </a:p>
          <a:p>
            <a:r>
              <a:rPr lang="en-US" dirty="0"/>
              <a:t>We will do a verbal Q&amp;A once the material has been presented.</a:t>
            </a:r>
          </a:p>
          <a:p>
            <a:r>
              <a:rPr lang="en-US" dirty="0"/>
              <a:t>Slides will be available from the NEED website tonight https://needecon.org/delivered_presentations.php.</a:t>
            </a:r>
          </a:p>
          <a:p>
            <a:r>
              <a:rPr lang="en-US" dirty="0"/>
              <a:t>My macro site: https://sites.google.com/view/macro-current-issues/economic-update</a:t>
            </a:r>
            <a:br>
              <a:rPr lang="en-US" dirty="0"/>
            </a:br>
            <a:br>
              <a:rPr lang="en-US" dirty="0"/>
            </a:br>
            <a:endParaRPr lang="en-US" dirty="0"/>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2770183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Economy: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13</a:t>
            </a:fld>
            <a:endParaRPr lang="en-US" dirty="0"/>
          </a:p>
        </p:txBody>
      </p:sp>
      <p:sp>
        <p:nvSpPr>
          <p:cNvPr id="7" name="Subtitle 2">
            <a:extLst>
              <a:ext uri="{FF2B5EF4-FFF2-40B4-BE49-F238E27FC236}">
                <a16:creationId xmlns:a16="http://schemas.microsoft.com/office/drawing/2014/main" id="{9D2299F7-B118-F94E-8862-E4A57C984DB5}"/>
              </a:ext>
            </a:extLst>
          </p:cNvPr>
          <p:cNvSpPr txBox="1">
            <a:spLocks/>
          </p:cNvSpPr>
          <p:nvPr/>
        </p:nvSpPr>
        <p:spPr>
          <a:xfrm>
            <a:off x="1547649" y="3566728"/>
            <a:ext cx="9144000" cy="24823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Geoffrey Woglom, </a:t>
            </a:r>
          </a:p>
          <a:p>
            <a:pPr>
              <a:lnSpc>
                <a:spcPct val="100000"/>
              </a:lnSpc>
              <a:spcBef>
                <a:spcPts val="0"/>
              </a:spcBef>
            </a:pPr>
            <a:r>
              <a:rPr lang="en-US" sz="2200" dirty="0">
                <a:solidFill>
                  <a:schemeClr val="tx2"/>
                </a:solidFill>
              </a:rPr>
              <a:t>Professor of Economics</a:t>
            </a:r>
          </a:p>
          <a:p>
            <a:pPr>
              <a:lnSpc>
                <a:spcPct val="100000"/>
              </a:lnSpc>
              <a:spcBef>
                <a:spcPts val="0"/>
              </a:spcBef>
            </a:pPr>
            <a:r>
              <a:rPr lang="en-US" sz="2200" dirty="0">
                <a:solidFill>
                  <a:schemeClr val="tx2"/>
                </a:solidFill>
              </a:rPr>
              <a:t>Amherst College, emeritus</a:t>
            </a:r>
          </a:p>
          <a:p>
            <a:pPr>
              <a:lnSpc>
                <a:spcPct val="100000"/>
              </a:lnSpc>
              <a:spcBef>
                <a:spcPts val="0"/>
              </a:spcBef>
            </a:pPr>
            <a:r>
              <a:rPr lang="en-US" sz="2200" dirty="0">
                <a:solidFill>
                  <a:schemeClr val="tx2"/>
                </a:solidFill>
              </a:rPr>
              <a:t>July 8, 2025</a:t>
            </a:r>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pic>
        <p:nvPicPr>
          <p:cNvPr id="1026" name="Picture 2">
            <a:extLst>
              <a:ext uri="{FF2B5EF4-FFF2-40B4-BE49-F238E27FC236}">
                <a16:creationId xmlns:a16="http://schemas.microsoft.com/office/drawing/2014/main" id="{615CDB93-4391-C1B8-AD42-C473313FD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26085" cy="19329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6A19267-8A74-BF12-DAA6-FCD0DE67E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9113" y="4126788"/>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4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a:solidFill>
                  <a:schemeClr val="lt1"/>
                </a:solidFill>
              </a:rPr>
              <a:t>Out</a:t>
            </a:r>
            <a:r>
              <a:rPr lang="en-US">
                <a:solidFill>
                  <a:srgbClr val="1E4E79"/>
                </a:solidFill>
              </a:rPr>
              <a:t>line for the Talk</a:t>
            </a:r>
            <a:endParaRPr>
              <a:solidFill>
                <a:schemeClr val="lt1"/>
              </a:solidFill>
            </a:endParaRPr>
          </a:p>
        </p:txBody>
      </p:sp>
      <p:sp>
        <p:nvSpPr>
          <p:cNvPr id="124" name="Google Shape;124;p20"/>
          <p:cNvSpPr txBox="1">
            <a:spLocks noGrp="1"/>
          </p:cNvSpPr>
          <p:nvPr>
            <p:ph type="body" idx="1"/>
          </p:nvPr>
        </p:nvSpPr>
        <p:spPr>
          <a:xfrm>
            <a:off x="838200" y="1570730"/>
            <a:ext cx="10515600" cy="4351338"/>
          </a:xfrm>
          <a:prstGeom prst="rect">
            <a:avLst/>
          </a:prstGeom>
          <a:noFill/>
          <a:ln>
            <a:noFill/>
          </a:ln>
        </p:spPr>
        <p:txBody>
          <a:bodyPr spcFirstLastPara="1" wrap="square" lIns="91425" tIns="45700" rIns="91425" bIns="45700" anchor="ctr" anchorCtr="0">
            <a:normAutofit/>
          </a:bodyPr>
          <a:lstStyle/>
          <a:p>
            <a:r>
              <a:rPr lang="en-US" dirty="0"/>
              <a:t>Quick Overview of State of the Economy</a:t>
            </a:r>
          </a:p>
          <a:p>
            <a:r>
              <a:rPr lang="en-US" dirty="0"/>
              <a:t>Tariffs and Trade Balances:</a:t>
            </a:r>
          </a:p>
          <a:p>
            <a:pPr lvl="1"/>
            <a:r>
              <a:rPr lang="en-US" dirty="0"/>
              <a:t>Definitions &amp; Econ 101 analysis of tariffs</a:t>
            </a:r>
          </a:p>
          <a:p>
            <a:pPr lvl="1"/>
            <a:r>
              <a:rPr lang="en-US" dirty="0"/>
              <a:t>Latest Developments</a:t>
            </a:r>
          </a:p>
          <a:p>
            <a:pPr lvl="1"/>
            <a:r>
              <a:rPr lang="en-US" dirty="0"/>
              <a:t>Facts about US Trade Balances</a:t>
            </a:r>
          </a:p>
          <a:p>
            <a:pPr lvl="1"/>
            <a:r>
              <a:rPr lang="en-US" dirty="0"/>
              <a:t>Effects of Tariffs</a:t>
            </a:r>
          </a:p>
          <a:p>
            <a:pPr lvl="1"/>
            <a:r>
              <a:rPr lang="en-US" dirty="0"/>
              <a:t>Some Ominous Signs</a:t>
            </a:r>
          </a:p>
          <a:p>
            <a:pPr marL="457200" lvl="1" indent="0">
              <a:buNone/>
            </a:pPr>
            <a:endParaRPr lang="en-US" dirty="0"/>
          </a:p>
          <a:p>
            <a:pPr lvl="1"/>
            <a:r>
              <a:rPr lang="en-US" dirty="0"/>
              <a:t>(The “Big Beautiful Bill” will be covered in the Debt and Deficit Talk)</a:t>
            </a:r>
          </a:p>
        </p:txBody>
      </p:sp>
      <p:sp>
        <p:nvSpPr>
          <p:cNvPr id="125" name="Google Shape;125;p20"/>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xEl>
                                              <p:pRg st="1" end="1"/>
                                            </p:txEl>
                                          </p:spTgt>
                                        </p:tgtEl>
                                        <p:attrNameLst>
                                          <p:attrName>style.visibility</p:attrName>
                                        </p:attrNameLst>
                                      </p:cBhvr>
                                      <p:to>
                                        <p:strVal val="visible"/>
                                      </p:to>
                                    </p:set>
                                    <p:animEffect transition="in" filter="fade">
                                      <p:cBhvr>
                                        <p:cTn id="7" dur="500"/>
                                        <p:tgtEl>
                                          <p:spTgt spid="1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xEl>
                                              <p:pRg st="2" end="2"/>
                                            </p:txEl>
                                          </p:spTgt>
                                        </p:tgtEl>
                                        <p:attrNameLst>
                                          <p:attrName>style.visibility</p:attrName>
                                        </p:attrNameLst>
                                      </p:cBhvr>
                                      <p:to>
                                        <p:strVal val="visible"/>
                                      </p:to>
                                    </p:set>
                                    <p:animEffect transition="in" filter="fade">
                                      <p:cBhvr>
                                        <p:cTn id="12" dur="500"/>
                                        <p:tgtEl>
                                          <p:spTgt spid="12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
                                            <p:txEl>
                                              <p:pRg st="3" end="3"/>
                                            </p:txEl>
                                          </p:spTgt>
                                        </p:tgtEl>
                                        <p:attrNameLst>
                                          <p:attrName>style.visibility</p:attrName>
                                        </p:attrNameLst>
                                      </p:cBhvr>
                                      <p:to>
                                        <p:strVal val="visible"/>
                                      </p:to>
                                    </p:set>
                                    <p:animEffect transition="in" filter="fade">
                                      <p:cBhvr>
                                        <p:cTn id="17" dur="500"/>
                                        <p:tgtEl>
                                          <p:spTgt spid="12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
                                            <p:txEl>
                                              <p:pRg st="4" end="4"/>
                                            </p:txEl>
                                          </p:spTgt>
                                        </p:tgtEl>
                                        <p:attrNameLst>
                                          <p:attrName>style.visibility</p:attrName>
                                        </p:attrNameLst>
                                      </p:cBhvr>
                                      <p:to>
                                        <p:strVal val="visible"/>
                                      </p:to>
                                    </p:set>
                                    <p:animEffect transition="in" filter="fade">
                                      <p:cBhvr>
                                        <p:cTn id="22" dur="500"/>
                                        <p:tgtEl>
                                          <p:spTgt spid="12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
                                            <p:txEl>
                                              <p:pRg st="5" end="5"/>
                                            </p:txEl>
                                          </p:spTgt>
                                        </p:tgtEl>
                                        <p:attrNameLst>
                                          <p:attrName>style.visibility</p:attrName>
                                        </p:attrNameLst>
                                      </p:cBhvr>
                                      <p:to>
                                        <p:strVal val="visible"/>
                                      </p:to>
                                    </p:set>
                                    <p:animEffect transition="in" filter="fade">
                                      <p:cBhvr>
                                        <p:cTn id="27" dur="500"/>
                                        <p:tgtEl>
                                          <p:spTgt spid="12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
                                            <p:txEl>
                                              <p:pRg st="6" end="6"/>
                                            </p:txEl>
                                          </p:spTgt>
                                        </p:tgtEl>
                                        <p:attrNameLst>
                                          <p:attrName>style.visibility</p:attrName>
                                        </p:attrNameLst>
                                      </p:cBhvr>
                                      <p:to>
                                        <p:strVal val="visible"/>
                                      </p:to>
                                    </p:set>
                                    <p:animEffect transition="in" filter="fade">
                                      <p:cBhvr>
                                        <p:cTn id="32" dur="500"/>
                                        <p:tgtEl>
                                          <p:spTgt spid="12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4">
                                            <p:txEl>
                                              <p:pRg st="8" end="8"/>
                                            </p:txEl>
                                          </p:spTgt>
                                        </p:tgtEl>
                                        <p:attrNameLst>
                                          <p:attrName>style.visibility</p:attrName>
                                        </p:attrNameLst>
                                      </p:cBhvr>
                                      <p:to>
                                        <p:strVal val="visible"/>
                                      </p:to>
                                    </p:set>
                                    <p:animEffect transition="in" filter="fade">
                                      <p:cBhvr>
                                        <p:cTn id="37" dur="500"/>
                                        <p:tgtEl>
                                          <p:spTgt spid="1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67AC-658C-4FC3-3118-64ED0E10C543}"/>
              </a:ext>
            </a:extLst>
          </p:cNvPr>
          <p:cNvSpPr>
            <a:spLocks noGrp="1"/>
          </p:cNvSpPr>
          <p:nvPr>
            <p:ph type="title"/>
          </p:nvPr>
        </p:nvSpPr>
        <p:spPr>
          <a:xfrm>
            <a:off x="766008" y="0"/>
            <a:ext cx="10515600" cy="1325563"/>
          </a:xfrm>
        </p:spPr>
        <p:txBody>
          <a:bodyPr/>
          <a:lstStyle/>
          <a:p>
            <a:r>
              <a:rPr lang="en-US" dirty="0">
                <a:solidFill>
                  <a:schemeClr val="bg1"/>
                </a:solidFill>
              </a:rPr>
              <a:t>Gro</a:t>
            </a:r>
            <a:r>
              <a:rPr lang="en-US" dirty="0"/>
              <a:t>ss Domestic Product: 2025Q1 = $30.0 tr</a:t>
            </a:r>
          </a:p>
        </p:txBody>
      </p:sp>
      <p:sp>
        <p:nvSpPr>
          <p:cNvPr id="4" name="Slide Number Placeholder 3">
            <a:extLst>
              <a:ext uri="{FF2B5EF4-FFF2-40B4-BE49-F238E27FC236}">
                <a16:creationId xmlns:a16="http://schemas.microsoft.com/office/drawing/2014/main" id="{E450BD8E-AC36-5643-EBE1-28C938AF3A25}"/>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7" name="TextBox 6">
            <a:extLst>
              <a:ext uri="{FF2B5EF4-FFF2-40B4-BE49-F238E27FC236}">
                <a16:creationId xmlns:a16="http://schemas.microsoft.com/office/drawing/2014/main" id="{0466966A-4C96-C116-4A10-AEEFD54A96B4}"/>
              </a:ext>
            </a:extLst>
          </p:cNvPr>
          <p:cNvSpPr txBox="1"/>
          <p:nvPr/>
        </p:nvSpPr>
        <p:spPr>
          <a:xfrm>
            <a:off x="8787539" y="2043325"/>
            <a:ext cx="3169404" cy="3970318"/>
          </a:xfrm>
          <a:prstGeom prst="rect">
            <a:avLst/>
          </a:prstGeom>
          <a:noFill/>
        </p:spPr>
        <p:txBody>
          <a:bodyPr wrap="square" rtlCol="0">
            <a:spAutoFit/>
          </a:bodyPr>
          <a:lstStyle/>
          <a:p>
            <a:r>
              <a:rPr lang="en-US" sz="3600" b="1" dirty="0"/>
              <a:t>$31.2</a:t>
            </a:r>
          </a:p>
          <a:p>
            <a:r>
              <a:rPr lang="en-US" sz="3600" b="1" i="1" dirty="0"/>
              <a:t>Less  </a:t>
            </a:r>
            <a:r>
              <a:rPr lang="en-US" sz="3600" dirty="0"/>
              <a:t> Imports</a:t>
            </a:r>
          </a:p>
          <a:p>
            <a:r>
              <a:rPr lang="en-US" sz="3600" b="1" dirty="0"/>
              <a:t>-$4.5</a:t>
            </a:r>
          </a:p>
          <a:p>
            <a:r>
              <a:rPr lang="en-US" sz="3600" b="1" i="1" dirty="0"/>
              <a:t>Plus </a:t>
            </a:r>
            <a:r>
              <a:rPr lang="en-US" sz="3600" dirty="0"/>
              <a:t>Exports</a:t>
            </a:r>
          </a:p>
          <a:p>
            <a:r>
              <a:rPr lang="en-US" sz="3600" b="1" dirty="0"/>
              <a:t>+$3.3</a:t>
            </a:r>
          </a:p>
          <a:p>
            <a:r>
              <a:rPr lang="en-US" sz="3600" b="1" i="1" dirty="0"/>
              <a:t>Equals  </a:t>
            </a:r>
            <a:r>
              <a:rPr lang="en-US" sz="3600" dirty="0"/>
              <a:t>GDP</a:t>
            </a:r>
          </a:p>
          <a:p>
            <a:r>
              <a:rPr lang="en-US" sz="3600" b="1" i="1" dirty="0"/>
              <a:t>$</a:t>
            </a:r>
            <a:r>
              <a:rPr lang="en-US" sz="3600" b="1" i="1" dirty="0">
                <a:solidFill>
                  <a:srgbClr val="FF0000"/>
                </a:solidFill>
              </a:rPr>
              <a:t>30.0</a:t>
            </a:r>
            <a:endParaRPr lang="en-US" sz="3600" b="1" i="1" dirty="0"/>
          </a:p>
        </p:txBody>
      </p:sp>
      <p:graphicFrame>
        <p:nvGraphicFramePr>
          <p:cNvPr id="5" name="Chart 4">
            <a:extLst>
              <a:ext uri="{FF2B5EF4-FFF2-40B4-BE49-F238E27FC236}">
                <a16:creationId xmlns:a16="http://schemas.microsoft.com/office/drawing/2014/main" id="{AAED496D-238F-4BFF-9A2D-990BC3256716}"/>
              </a:ext>
            </a:extLst>
          </p:cNvPr>
          <p:cNvGraphicFramePr>
            <a:graphicFrameLocks noChangeAspect="1"/>
          </p:cNvGraphicFramePr>
          <p:nvPr>
            <p:extLst>
              <p:ext uri="{D42A27DB-BD31-4B8C-83A1-F6EECF244321}">
                <p14:modId xmlns:p14="http://schemas.microsoft.com/office/powerpoint/2010/main" val="4099862142"/>
              </p:ext>
            </p:extLst>
          </p:nvPr>
        </p:nvGraphicFramePr>
        <p:xfrm>
          <a:off x="493352" y="1441643"/>
          <a:ext cx="748996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88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28A7-CAEE-F38B-DCFA-AF5B00C1639E}"/>
              </a:ext>
            </a:extLst>
          </p:cNvPr>
          <p:cNvSpPr>
            <a:spLocks noGrp="1"/>
          </p:cNvSpPr>
          <p:nvPr>
            <p:ph type="title"/>
          </p:nvPr>
        </p:nvSpPr>
        <p:spPr/>
        <p:txBody>
          <a:bodyPr/>
          <a:lstStyle/>
          <a:p>
            <a:r>
              <a:rPr lang="en-US" dirty="0">
                <a:solidFill>
                  <a:schemeClr val="bg1"/>
                </a:solidFill>
              </a:rPr>
              <a:t>Bas</a:t>
            </a:r>
            <a:r>
              <a:rPr lang="en-US" dirty="0">
                <a:solidFill>
                  <a:srgbClr val="002060"/>
                </a:solidFill>
              </a:rPr>
              <a:t>ic GDP Accounting</a:t>
            </a:r>
          </a:p>
        </p:txBody>
      </p:sp>
      <p:sp>
        <p:nvSpPr>
          <p:cNvPr id="3" name="Content Placeholder 2">
            <a:extLst>
              <a:ext uri="{FF2B5EF4-FFF2-40B4-BE49-F238E27FC236}">
                <a16:creationId xmlns:a16="http://schemas.microsoft.com/office/drawing/2014/main" id="{7D4DDA01-E053-B800-9AA7-CA3946383705}"/>
              </a:ext>
            </a:extLst>
          </p:cNvPr>
          <p:cNvSpPr>
            <a:spLocks noGrp="1"/>
          </p:cNvSpPr>
          <p:nvPr>
            <p:ph idx="1"/>
          </p:nvPr>
        </p:nvSpPr>
        <p:spPr/>
        <p:txBody>
          <a:bodyPr>
            <a:normAutofit fontScale="92500" lnSpcReduction="20000"/>
          </a:bodyPr>
          <a:lstStyle/>
          <a:p>
            <a:r>
              <a:rPr lang="en-US" dirty="0"/>
              <a:t>Trade Deficit is when imports (IM) exceed exports (EX)</a:t>
            </a:r>
          </a:p>
          <a:p>
            <a:r>
              <a:rPr lang="en-US" dirty="0"/>
              <a:t>Trade Deficits arise when we spend domestically more than we produce</a:t>
            </a:r>
          </a:p>
          <a:p>
            <a:r>
              <a:rPr lang="en-US" i="1" dirty="0"/>
              <a:t>Y -  C - I – G = -IM + EX, $30.0-$31.2=-$1.2</a:t>
            </a:r>
            <a:endParaRPr lang="en-US" dirty="0"/>
          </a:p>
          <a:p>
            <a:r>
              <a:rPr lang="en-US" dirty="0"/>
              <a:t>Useful definition </a:t>
            </a:r>
            <a:r>
              <a:rPr lang="en-US" i="1" dirty="0"/>
              <a:t>Y – C – G</a:t>
            </a:r>
            <a:r>
              <a:rPr lang="en-US" dirty="0"/>
              <a:t> is “National Saving” the sum of private saving less the government deficit.  Rearranging</a:t>
            </a:r>
          </a:p>
          <a:p>
            <a:r>
              <a:rPr lang="en-US" i="1" dirty="0"/>
              <a:t>(Y – C - G )– I </a:t>
            </a:r>
            <a:r>
              <a:rPr lang="en-US" dirty="0"/>
              <a:t>= National Saving less Investment = </a:t>
            </a:r>
            <a:r>
              <a:rPr lang="en-US" i="1" dirty="0"/>
              <a:t>-IM + EX = Trade Deficit</a:t>
            </a:r>
          </a:p>
          <a:p>
            <a:r>
              <a:rPr lang="en-US" dirty="0"/>
              <a:t>We spend more than we produce when national saving isn’t sufficient to finance our investment, so we borrow from abroad. </a:t>
            </a:r>
          </a:p>
          <a:p>
            <a:r>
              <a:rPr lang="en-US" dirty="0"/>
              <a:t>Trade Deficit = National Saving less Investment.</a:t>
            </a:r>
          </a:p>
          <a:p>
            <a:r>
              <a:rPr lang="en-US" dirty="0"/>
              <a:t>Key Takeaway:  </a:t>
            </a:r>
            <a:r>
              <a:rPr lang="en-US" dirty="0">
                <a:solidFill>
                  <a:srgbClr val="FF0000"/>
                </a:solidFill>
              </a:rPr>
              <a:t>Trade Deficits are Associated with an imbalance of national saving and investment</a:t>
            </a:r>
          </a:p>
        </p:txBody>
      </p:sp>
      <p:sp>
        <p:nvSpPr>
          <p:cNvPr id="4" name="Slide Number Placeholder 3">
            <a:extLst>
              <a:ext uri="{FF2B5EF4-FFF2-40B4-BE49-F238E27FC236}">
                <a16:creationId xmlns:a16="http://schemas.microsoft.com/office/drawing/2014/main" id="{3063EFEB-95B8-0BBB-E44B-CAE296F322BF}"/>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118206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753976" y="3628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dirty="0">
                <a:solidFill>
                  <a:schemeClr val="bg1"/>
                </a:solidFill>
              </a:rPr>
              <a:t>GD</a:t>
            </a:r>
            <a:r>
              <a:rPr lang="en-US" dirty="0"/>
              <a:t>P and ‘Potential’ during the Recovery</a:t>
            </a:r>
            <a:endParaRPr dirty="0"/>
          </a:p>
        </p:txBody>
      </p:sp>
      <p:sp>
        <p:nvSpPr>
          <p:cNvPr id="132" name="Google Shape;132;p21"/>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133" name="Google Shape;133;p21"/>
          <p:cNvSpPr txBox="1"/>
          <p:nvPr/>
        </p:nvSpPr>
        <p:spPr>
          <a:xfrm>
            <a:off x="8347336" y="6133488"/>
            <a:ext cx="38446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Fred, St Louis Fed</a:t>
            </a:r>
            <a:endParaRPr/>
          </a:p>
        </p:txBody>
      </p:sp>
      <p:sp>
        <p:nvSpPr>
          <p:cNvPr id="5" name="TextBox 4">
            <a:extLst>
              <a:ext uri="{FF2B5EF4-FFF2-40B4-BE49-F238E27FC236}">
                <a16:creationId xmlns:a16="http://schemas.microsoft.com/office/drawing/2014/main" id="{F4AAF605-F3B3-ED8B-3A84-1F9E0882AC39}"/>
              </a:ext>
            </a:extLst>
          </p:cNvPr>
          <p:cNvSpPr txBox="1"/>
          <p:nvPr/>
        </p:nvSpPr>
        <p:spPr>
          <a:xfrm>
            <a:off x="3087494" y="3244334"/>
            <a:ext cx="6174988" cy="369332"/>
          </a:xfrm>
          <a:prstGeom prst="rect">
            <a:avLst/>
          </a:prstGeom>
          <a:noFill/>
        </p:spPr>
        <p:txBody>
          <a:bodyPr wrap="square">
            <a:spAutoFit/>
          </a:bodyPr>
          <a:lstStyle/>
          <a:p>
            <a:r>
              <a:rPr lang="en-US" b="0" dirty="0">
                <a:effectLst/>
              </a:rPr>
              <a:t> </a:t>
            </a:r>
            <a:endParaRPr lang="en-US" dirty="0"/>
          </a:p>
        </p:txBody>
      </p:sp>
      <p:pic>
        <p:nvPicPr>
          <p:cNvPr id="8" name="Content Placeholder 7">
            <a:extLst>
              <a:ext uri="{FF2B5EF4-FFF2-40B4-BE49-F238E27FC236}">
                <a16:creationId xmlns:a16="http://schemas.microsoft.com/office/drawing/2014/main" id="{80CA4E6B-89C7-8726-9836-BA20B387DD5A}"/>
              </a:ext>
            </a:extLst>
          </p:cNvPr>
          <p:cNvPicPr>
            <a:picLocks noGrp="1" noChangeAspect="1"/>
          </p:cNvPicPr>
          <p:nvPr>
            <p:ph idx="1"/>
          </p:nvPr>
        </p:nvPicPr>
        <p:blipFill>
          <a:blip r:embed="rId3"/>
          <a:stretch>
            <a:fillRect/>
          </a:stretch>
        </p:blipFill>
        <p:spPr>
          <a:xfrm>
            <a:off x="416689" y="1458588"/>
            <a:ext cx="10937111" cy="4537097"/>
          </a:xfrm>
        </p:spPr>
      </p:pic>
      <p:sp>
        <p:nvSpPr>
          <p:cNvPr id="2" name="TextBox 1">
            <a:extLst>
              <a:ext uri="{FF2B5EF4-FFF2-40B4-BE49-F238E27FC236}">
                <a16:creationId xmlns:a16="http://schemas.microsoft.com/office/drawing/2014/main" id="{A5B16752-7562-978F-4EB0-3E4DFAA87875}"/>
              </a:ext>
            </a:extLst>
          </p:cNvPr>
          <p:cNvSpPr txBox="1"/>
          <p:nvPr/>
        </p:nvSpPr>
        <p:spPr>
          <a:xfrm>
            <a:off x="4071257" y="2474564"/>
            <a:ext cx="4513943" cy="461665"/>
          </a:xfrm>
          <a:prstGeom prst="rect">
            <a:avLst/>
          </a:prstGeom>
          <a:noFill/>
        </p:spPr>
        <p:txBody>
          <a:bodyPr wrap="square" rtlCol="0">
            <a:spAutoFit/>
          </a:bodyPr>
          <a:lstStyle/>
          <a:p>
            <a:r>
              <a:rPr lang="en-US" sz="2400" dirty="0"/>
              <a:t>Grey bar indicates recessions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dirty="0">
                <a:solidFill>
                  <a:schemeClr val="lt1"/>
                </a:solidFill>
              </a:rPr>
              <a:t>Wh</a:t>
            </a:r>
            <a:r>
              <a:rPr lang="en-US" dirty="0">
                <a:solidFill>
                  <a:srgbClr val="1E4E79"/>
                </a:solidFill>
              </a:rPr>
              <a:t>at is a Recession?</a:t>
            </a:r>
            <a:endParaRPr dirty="0">
              <a:solidFill>
                <a:schemeClr val="lt1"/>
              </a:solidFill>
            </a:endParaRPr>
          </a:p>
        </p:txBody>
      </p:sp>
      <p:sp>
        <p:nvSpPr>
          <p:cNvPr id="161" name="Google Shape;161;p24"/>
          <p:cNvSpPr txBox="1">
            <a:spLocks noGrp="1"/>
          </p:cNvSpPr>
          <p:nvPr>
            <p:ph type="body" idx="1"/>
          </p:nvPr>
        </p:nvSpPr>
        <p:spPr>
          <a:xfrm>
            <a:off x="838200" y="1570730"/>
            <a:ext cx="10515600" cy="435133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0C4C88"/>
              </a:buClr>
              <a:buSzPts val="2800"/>
              <a:buChar char="•"/>
            </a:pPr>
            <a:r>
              <a:rPr lang="en-US" dirty="0"/>
              <a:t>Defined by the National Bureau of Economic Research (NBER)</a:t>
            </a:r>
            <a:endParaRPr dirty="0"/>
          </a:p>
          <a:p>
            <a:pPr marL="228600" lvl="0" indent="-228600" algn="l" rtl="0">
              <a:lnSpc>
                <a:spcPct val="90000"/>
              </a:lnSpc>
              <a:spcBef>
                <a:spcPts val="1000"/>
              </a:spcBef>
              <a:spcAft>
                <a:spcPts val="0"/>
              </a:spcAft>
              <a:buClr>
                <a:srgbClr val="1E4E79"/>
              </a:buClr>
              <a:buSzPts val="2800"/>
              <a:buChar char="•"/>
            </a:pPr>
            <a:r>
              <a:rPr lang="en-US" dirty="0">
                <a:solidFill>
                  <a:srgbClr val="1E4E79"/>
                </a:solidFill>
              </a:rPr>
              <a:t>“</a:t>
            </a:r>
            <a:r>
              <a:rPr lang="en-US" dirty="0">
                <a:solidFill>
                  <a:srgbClr val="1E4E79"/>
                </a:solidFill>
                <a:latin typeface="Arimo"/>
                <a:ea typeface="Arimo"/>
                <a:cs typeface="Arimo"/>
                <a:sym typeface="Arimo"/>
              </a:rPr>
              <a:t>The NBER's definition emphasizes that a recession involves a significant decline in economic activity that is spread across the economy and lasts more than a few months.”</a:t>
            </a:r>
            <a:endParaRPr dirty="0"/>
          </a:p>
          <a:p>
            <a:pPr marL="228600" lvl="0" indent="-228600" algn="l" rtl="0">
              <a:lnSpc>
                <a:spcPct val="90000"/>
              </a:lnSpc>
              <a:spcBef>
                <a:spcPts val="1000"/>
              </a:spcBef>
              <a:spcAft>
                <a:spcPts val="0"/>
              </a:spcAft>
              <a:buClr>
                <a:srgbClr val="1E4E79"/>
              </a:buClr>
              <a:buSzPts val="2800"/>
              <a:buChar char="•"/>
            </a:pPr>
            <a:r>
              <a:rPr lang="en-US" dirty="0">
                <a:solidFill>
                  <a:srgbClr val="1E4E79"/>
                </a:solidFill>
                <a:latin typeface="Arimo"/>
                <a:ea typeface="Arimo"/>
                <a:cs typeface="Arimo"/>
                <a:sym typeface="Arimo"/>
              </a:rPr>
              <a:t>Popular Rule of Thumb:  Two or more, consecutive quarters where Real GDP falls. (Doesn’t always work!)</a:t>
            </a:r>
          </a:p>
          <a:p>
            <a:pPr marL="0" lvl="0" indent="0" algn="l" rtl="0">
              <a:lnSpc>
                <a:spcPct val="90000"/>
              </a:lnSpc>
              <a:spcBef>
                <a:spcPts val="1000"/>
              </a:spcBef>
              <a:spcAft>
                <a:spcPts val="0"/>
              </a:spcAft>
              <a:buClr>
                <a:srgbClr val="1E4E79"/>
              </a:buClr>
              <a:buSzPts val="2800"/>
              <a:buNone/>
            </a:pPr>
            <a:r>
              <a:rPr lang="en-US" dirty="0">
                <a:solidFill>
                  <a:srgbClr val="1E4E79"/>
                </a:solidFill>
                <a:latin typeface="Arimo"/>
                <a:sym typeface="Arimo"/>
              </a:rPr>
              <a:t>Recessions are caused by a drop in total spending (remember the consumer).</a:t>
            </a:r>
            <a:endParaRPr dirty="0"/>
          </a:p>
          <a:p>
            <a:pPr marL="0" lvl="0" indent="0" algn="l" rtl="0">
              <a:lnSpc>
                <a:spcPct val="90000"/>
              </a:lnSpc>
              <a:spcBef>
                <a:spcPts val="1000"/>
              </a:spcBef>
              <a:spcAft>
                <a:spcPts val="0"/>
              </a:spcAft>
              <a:buClr>
                <a:srgbClr val="1E4E79"/>
              </a:buClr>
              <a:buSzPts val="2800"/>
              <a:buNone/>
            </a:pPr>
            <a:endParaRPr dirty="0"/>
          </a:p>
        </p:txBody>
      </p:sp>
      <p:sp>
        <p:nvSpPr>
          <p:cNvPr id="162" name="Google Shape;162;p24"/>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20899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xEl>
                                              <p:pRg st="1" end="1"/>
                                            </p:txEl>
                                          </p:spTgt>
                                        </p:tgtEl>
                                        <p:attrNameLst>
                                          <p:attrName>style.visibility</p:attrName>
                                        </p:attrNameLst>
                                      </p:cBhvr>
                                      <p:to>
                                        <p:strVal val="visible"/>
                                      </p:to>
                                    </p:set>
                                    <p:animEffect transition="in" filter="fade">
                                      <p:cBhvr>
                                        <p:cTn id="7" dur="500"/>
                                        <p:tgtEl>
                                          <p:spTgt spid="16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
                                            <p:txEl>
                                              <p:pRg st="2" end="2"/>
                                            </p:txEl>
                                          </p:spTgt>
                                        </p:tgtEl>
                                        <p:attrNameLst>
                                          <p:attrName>style.visibility</p:attrName>
                                        </p:attrNameLst>
                                      </p:cBhvr>
                                      <p:to>
                                        <p:strVal val="visible"/>
                                      </p:to>
                                    </p:set>
                                    <p:animEffect transition="in" filter="fade">
                                      <p:cBhvr>
                                        <p:cTn id="12" dur="500"/>
                                        <p:tgtEl>
                                          <p:spTgt spid="16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1">
                                            <p:txEl>
                                              <p:pRg st="3" end="3"/>
                                            </p:txEl>
                                          </p:spTgt>
                                        </p:tgtEl>
                                        <p:attrNameLst>
                                          <p:attrName>style.visibility</p:attrName>
                                        </p:attrNameLst>
                                      </p:cBhvr>
                                      <p:to>
                                        <p:strVal val="visible"/>
                                      </p:to>
                                    </p:set>
                                    <p:animEffect transition="in" filter="fade">
                                      <p:cBhvr>
                                        <p:cTn id="17" dur="500"/>
                                        <p:tgtEl>
                                          <p:spTgt spid="16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5C13-F1B9-1CAD-E367-320FCF562094}"/>
              </a:ext>
            </a:extLst>
          </p:cNvPr>
          <p:cNvSpPr>
            <a:spLocks noGrp="1"/>
          </p:cNvSpPr>
          <p:nvPr>
            <p:ph type="title"/>
          </p:nvPr>
        </p:nvSpPr>
        <p:spPr/>
        <p:txBody>
          <a:bodyPr/>
          <a:lstStyle/>
          <a:p>
            <a:r>
              <a:rPr lang="en-US" dirty="0">
                <a:solidFill>
                  <a:schemeClr val="bg1"/>
                </a:solidFill>
              </a:rPr>
              <a:t>Un</a:t>
            </a:r>
            <a:r>
              <a:rPr lang="en-US" dirty="0"/>
              <a:t>employment is Near Record Lows</a:t>
            </a:r>
          </a:p>
        </p:txBody>
      </p:sp>
      <p:sp>
        <p:nvSpPr>
          <p:cNvPr id="4" name="Slide Number Placeholder 3">
            <a:extLst>
              <a:ext uri="{FF2B5EF4-FFF2-40B4-BE49-F238E27FC236}">
                <a16:creationId xmlns:a16="http://schemas.microsoft.com/office/drawing/2014/main" id="{023F9BCB-6CD5-3CC6-FFD8-28B6C96CEEF6}"/>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7" name="Content Placeholder 6">
            <a:extLst>
              <a:ext uri="{FF2B5EF4-FFF2-40B4-BE49-F238E27FC236}">
                <a16:creationId xmlns:a16="http://schemas.microsoft.com/office/drawing/2014/main" id="{52EEB2E5-6BC2-B8A6-3C2E-35B557B64826}"/>
              </a:ext>
            </a:extLst>
          </p:cNvPr>
          <p:cNvPicPr>
            <a:picLocks noGrp="1" noChangeAspect="1"/>
          </p:cNvPicPr>
          <p:nvPr>
            <p:ph idx="1"/>
          </p:nvPr>
        </p:nvPicPr>
        <p:blipFill>
          <a:blip r:embed="rId2"/>
          <a:stretch>
            <a:fillRect/>
          </a:stretch>
        </p:blipFill>
        <p:spPr>
          <a:xfrm>
            <a:off x="838200" y="1643605"/>
            <a:ext cx="10515600" cy="4375230"/>
          </a:xfrm>
        </p:spPr>
      </p:pic>
      <p:sp>
        <p:nvSpPr>
          <p:cNvPr id="5" name="TextBox 4">
            <a:extLst>
              <a:ext uri="{FF2B5EF4-FFF2-40B4-BE49-F238E27FC236}">
                <a16:creationId xmlns:a16="http://schemas.microsoft.com/office/drawing/2014/main" id="{64AF0896-5F3C-1FB7-B682-A658616A80F8}"/>
              </a:ext>
            </a:extLst>
          </p:cNvPr>
          <p:cNvSpPr txBox="1"/>
          <p:nvPr/>
        </p:nvSpPr>
        <p:spPr>
          <a:xfrm>
            <a:off x="3904342" y="2875002"/>
            <a:ext cx="6096000" cy="369332"/>
          </a:xfrm>
          <a:prstGeom prst="rect">
            <a:avLst/>
          </a:prstGeom>
          <a:noFill/>
        </p:spPr>
        <p:txBody>
          <a:bodyPr wrap="square">
            <a:spAutoFit/>
          </a:bodyPr>
          <a:lstStyle/>
          <a:p>
            <a:r>
              <a:rPr lang="en-US" sz="1800" dirty="0"/>
              <a:t>But, so far no signs of tariffs effect on </a:t>
            </a:r>
            <a:r>
              <a:rPr lang="en-US" dirty="0"/>
              <a:t>unemployment</a:t>
            </a:r>
            <a:endParaRPr lang="en-US" sz="1800" dirty="0"/>
          </a:p>
        </p:txBody>
      </p:sp>
    </p:spTree>
    <p:extLst>
      <p:ext uri="{BB962C8B-B14F-4D97-AF65-F5344CB8AC3E}">
        <p14:creationId xmlns:p14="http://schemas.microsoft.com/office/powerpoint/2010/main" val="159958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nonpartisan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49083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753976" y="3628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dirty="0">
                <a:solidFill>
                  <a:schemeClr val="lt1"/>
                </a:solidFill>
              </a:rPr>
              <a:t>Wh</a:t>
            </a:r>
            <a:r>
              <a:rPr lang="en-US" dirty="0"/>
              <a:t>ere Have All the Workers Gone?</a:t>
            </a:r>
            <a:endParaRPr dirty="0"/>
          </a:p>
        </p:txBody>
      </p:sp>
      <p:sp>
        <p:nvSpPr>
          <p:cNvPr id="132" name="Google Shape;132;p21"/>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133" name="Google Shape;133;p21"/>
          <p:cNvSpPr txBox="1"/>
          <p:nvPr/>
        </p:nvSpPr>
        <p:spPr>
          <a:xfrm>
            <a:off x="8347336" y="6133488"/>
            <a:ext cx="38446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Fred, St Louis Fed</a:t>
            </a:r>
            <a:endParaRPr/>
          </a:p>
        </p:txBody>
      </p:sp>
      <p:sp>
        <p:nvSpPr>
          <p:cNvPr id="5" name="TextBox 4">
            <a:extLst>
              <a:ext uri="{FF2B5EF4-FFF2-40B4-BE49-F238E27FC236}">
                <a16:creationId xmlns:a16="http://schemas.microsoft.com/office/drawing/2014/main" id="{F4AAF605-F3B3-ED8B-3A84-1F9E0882AC39}"/>
              </a:ext>
            </a:extLst>
          </p:cNvPr>
          <p:cNvSpPr txBox="1"/>
          <p:nvPr/>
        </p:nvSpPr>
        <p:spPr>
          <a:xfrm>
            <a:off x="3087494" y="3244334"/>
            <a:ext cx="6174988" cy="369332"/>
          </a:xfrm>
          <a:prstGeom prst="rect">
            <a:avLst/>
          </a:prstGeom>
          <a:noFill/>
        </p:spPr>
        <p:txBody>
          <a:bodyPr wrap="square">
            <a:spAutoFit/>
          </a:bodyPr>
          <a:lstStyle/>
          <a:p>
            <a:r>
              <a:rPr lang="en-US" b="0" dirty="0">
                <a:effectLst/>
              </a:rPr>
              <a:t> </a:t>
            </a:r>
            <a:endParaRPr lang="en-US" dirty="0"/>
          </a:p>
        </p:txBody>
      </p:sp>
      <p:cxnSp>
        <p:nvCxnSpPr>
          <p:cNvPr id="10" name="Straight Connector 9">
            <a:extLst>
              <a:ext uri="{FF2B5EF4-FFF2-40B4-BE49-F238E27FC236}">
                <a16:creationId xmlns:a16="http://schemas.microsoft.com/office/drawing/2014/main" id="{F31C0BD5-B034-FA35-E766-4CFA477DB580}"/>
              </a:ext>
            </a:extLst>
          </p:cNvPr>
          <p:cNvCxnSpPr/>
          <p:nvPr/>
        </p:nvCxnSpPr>
        <p:spPr>
          <a:xfrm flipH="1">
            <a:off x="4742481" y="4455763"/>
            <a:ext cx="178231"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D7A7BCD1-F104-A512-83FE-BCF1CA57CE69}"/>
              </a:ext>
            </a:extLst>
          </p:cNvPr>
          <p:cNvPicPr>
            <a:picLocks noGrp="1" noChangeAspect="1"/>
          </p:cNvPicPr>
          <p:nvPr>
            <p:ph idx="1"/>
          </p:nvPr>
        </p:nvPicPr>
        <p:blipFill>
          <a:blip r:embed="rId3"/>
          <a:stretch>
            <a:fillRect/>
          </a:stretch>
        </p:blipFill>
        <p:spPr>
          <a:xfrm>
            <a:off x="838200" y="1361851"/>
            <a:ext cx="10515600" cy="4771638"/>
          </a:xfrm>
        </p:spPr>
      </p:pic>
      <p:cxnSp>
        <p:nvCxnSpPr>
          <p:cNvPr id="16" name="Straight Connector 15">
            <a:extLst>
              <a:ext uri="{FF2B5EF4-FFF2-40B4-BE49-F238E27FC236}">
                <a16:creationId xmlns:a16="http://schemas.microsoft.com/office/drawing/2014/main" id="{F9B5EB7B-A97D-47DD-96E5-FB16DFC67494}"/>
              </a:ext>
            </a:extLst>
          </p:cNvPr>
          <p:cNvCxnSpPr>
            <a:cxnSpLocks/>
          </p:cNvCxnSpPr>
          <p:nvPr/>
        </p:nvCxnSpPr>
        <p:spPr>
          <a:xfrm flipV="1">
            <a:off x="1088020" y="1518241"/>
            <a:ext cx="10417215" cy="2029400"/>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68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2493-9706-D5CA-BFD2-9D50D502C023}"/>
              </a:ext>
            </a:extLst>
          </p:cNvPr>
          <p:cNvSpPr>
            <a:spLocks noGrp="1"/>
          </p:cNvSpPr>
          <p:nvPr>
            <p:ph type="title"/>
          </p:nvPr>
        </p:nvSpPr>
        <p:spPr/>
        <p:txBody>
          <a:bodyPr/>
          <a:lstStyle/>
          <a:p>
            <a:r>
              <a:rPr lang="en-US" dirty="0">
                <a:solidFill>
                  <a:schemeClr val="bg1"/>
                </a:solidFill>
              </a:rPr>
              <a:t>The </a:t>
            </a:r>
            <a:r>
              <a:rPr lang="en-US" dirty="0"/>
              <a:t>Aging of the Labor Force</a:t>
            </a:r>
          </a:p>
        </p:txBody>
      </p:sp>
      <p:sp>
        <p:nvSpPr>
          <p:cNvPr id="4" name="Slide Number Placeholder 3">
            <a:extLst>
              <a:ext uri="{FF2B5EF4-FFF2-40B4-BE49-F238E27FC236}">
                <a16:creationId xmlns:a16="http://schemas.microsoft.com/office/drawing/2014/main" id="{81084907-41AD-7251-A2D7-D8FB734D5203}"/>
              </a:ext>
            </a:extLst>
          </p:cNvPr>
          <p:cNvSpPr>
            <a:spLocks noGrp="1"/>
          </p:cNvSpPr>
          <p:nvPr>
            <p:ph type="sldNum" sz="quarter" idx="12"/>
          </p:nvPr>
        </p:nvSpPr>
        <p:spPr/>
        <p:txBody>
          <a:bodyPr/>
          <a:lstStyle/>
          <a:p>
            <a:fld id="{D9F085D5-EC86-4F6A-B501-C1359CB39116}" type="slidenum">
              <a:rPr lang="en-GB" smtClean="0"/>
              <a:t>21</a:t>
            </a:fld>
            <a:endParaRPr lang="en-GB"/>
          </a:p>
        </p:txBody>
      </p:sp>
      <p:pic>
        <p:nvPicPr>
          <p:cNvPr id="5" name="Picture 4">
            <a:extLst>
              <a:ext uri="{FF2B5EF4-FFF2-40B4-BE49-F238E27FC236}">
                <a16:creationId xmlns:a16="http://schemas.microsoft.com/office/drawing/2014/main" id="{182EE2CE-20D6-8095-6ACA-DFD361D250DE}"/>
              </a:ext>
            </a:extLst>
          </p:cNvPr>
          <p:cNvPicPr preferRelativeResize="0">
            <a:picLocks/>
          </p:cNvPicPr>
          <p:nvPr/>
        </p:nvPicPr>
        <p:blipFill>
          <a:blip r:embed="rId3"/>
          <a:stretch>
            <a:fillRect/>
          </a:stretch>
        </p:blipFill>
        <p:spPr>
          <a:xfrm>
            <a:off x="1043151" y="1491894"/>
            <a:ext cx="10972800" cy="4572000"/>
          </a:xfrm>
          <a:prstGeom prst="rect">
            <a:avLst/>
          </a:prstGeom>
        </p:spPr>
      </p:pic>
      <p:pic>
        <p:nvPicPr>
          <p:cNvPr id="11" name="Content Placeholder 10">
            <a:extLst>
              <a:ext uri="{FF2B5EF4-FFF2-40B4-BE49-F238E27FC236}">
                <a16:creationId xmlns:a16="http://schemas.microsoft.com/office/drawing/2014/main" id="{A197274E-8B9A-0B27-3A06-EEF1E9BBF158}"/>
              </a:ext>
            </a:extLst>
          </p:cNvPr>
          <p:cNvPicPr preferRelativeResize="0">
            <a:picLocks noGrp="1"/>
          </p:cNvPicPr>
          <p:nvPr>
            <p:ph idx="1"/>
          </p:nvPr>
        </p:nvPicPr>
        <p:blipFill>
          <a:blip r:embed="rId4"/>
          <a:stretch>
            <a:fillRect/>
          </a:stretch>
        </p:blipFill>
        <p:spPr>
          <a:xfrm>
            <a:off x="1043151" y="1491894"/>
            <a:ext cx="10972800" cy="4572000"/>
          </a:xfrm>
        </p:spPr>
      </p:pic>
    </p:spTree>
    <p:extLst>
      <p:ext uri="{BB962C8B-B14F-4D97-AF65-F5344CB8AC3E}">
        <p14:creationId xmlns:p14="http://schemas.microsoft.com/office/powerpoint/2010/main" val="2152537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9858B3A-69AB-48DF-700B-A5EB29BC3944}"/>
              </a:ext>
            </a:extLst>
          </p:cNvPr>
          <p:cNvPicPr>
            <a:picLocks noGrp="1" noChangeAspect="1"/>
          </p:cNvPicPr>
          <p:nvPr>
            <p:ph idx="1"/>
          </p:nvPr>
        </p:nvPicPr>
        <p:blipFill>
          <a:blip r:embed="rId2"/>
          <a:stretch>
            <a:fillRect/>
          </a:stretch>
        </p:blipFill>
        <p:spPr>
          <a:xfrm>
            <a:off x="659969" y="1449093"/>
            <a:ext cx="10515600" cy="4533254"/>
          </a:xfrm>
        </p:spPr>
      </p:pic>
      <p:sp>
        <p:nvSpPr>
          <p:cNvPr id="2" name="Title 1">
            <a:extLst>
              <a:ext uri="{FF2B5EF4-FFF2-40B4-BE49-F238E27FC236}">
                <a16:creationId xmlns:a16="http://schemas.microsoft.com/office/drawing/2014/main" id="{C0A9D566-557F-CCCC-7F67-88CEC11F59FE}"/>
              </a:ext>
            </a:extLst>
          </p:cNvPr>
          <p:cNvSpPr>
            <a:spLocks noGrp="1"/>
          </p:cNvSpPr>
          <p:nvPr>
            <p:ph type="title"/>
          </p:nvPr>
        </p:nvSpPr>
        <p:spPr/>
        <p:txBody>
          <a:bodyPr/>
          <a:lstStyle/>
          <a:p>
            <a:r>
              <a:rPr lang="en-US" dirty="0">
                <a:solidFill>
                  <a:schemeClr val="bg1"/>
                </a:solidFill>
              </a:rPr>
              <a:t>Sup</a:t>
            </a:r>
            <a:r>
              <a:rPr lang="en-US" dirty="0"/>
              <a:t>plemented by Foreign Born Workers</a:t>
            </a:r>
          </a:p>
        </p:txBody>
      </p:sp>
      <p:sp>
        <p:nvSpPr>
          <p:cNvPr id="4" name="Slide Number Placeholder 3">
            <a:extLst>
              <a:ext uri="{FF2B5EF4-FFF2-40B4-BE49-F238E27FC236}">
                <a16:creationId xmlns:a16="http://schemas.microsoft.com/office/drawing/2014/main" id="{EFB2EBCD-2710-19D5-87D9-E811B9A6337D}"/>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11" name="TextBox 10">
            <a:extLst>
              <a:ext uri="{FF2B5EF4-FFF2-40B4-BE49-F238E27FC236}">
                <a16:creationId xmlns:a16="http://schemas.microsoft.com/office/drawing/2014/main" id="{8A8565AF-7D29-1AC0-8C0D-EBB4EB51DE1D}"/>
              </a:ext>
            </a:extLst>
          </p:cNvPr>
          <p:cNvSpPr txBox="1"/>
          <p:nvPr/>
        </p:nvSpPr>
        <p:spPr>
          <a:xfrm>
            <a:off x="2505920" y="2228671"/>
            <a:ext cx="4271058" cy="1200329"/>
          </a:xfrm>
          <a:prstGeom prst="rect">
            <a:avLst/>
          </a:prstGeom>
          <a:noFill/>
        </p:spPr>
        <p:txBody>
          <a:bodyPr wrap="square" rtlCol="0">
            <a:spAutoFit/>
          </a:bodyPr>
          <a:lstStyle/>
          <a:p>
            <a:r>
              <a:rPr lang="en-US" sz="2400" dirty="0"/>
              <a:t>Between 12/19 and 6/25</a:t>
            </a:r>
          </a:p>
          <a:p>
            <a:r>
              <a:rPr lang="en-US" sz="2400" dirty="0"/>
              <a:t>NB employment rose by 1500k</a:t>
            </a:r>
          </a:p>
          <a:p>
            <a:r>
              <a:rPr lang="en-US" sz="2400" dirty="0"/>
              <a:t>FB employment rose by 4000k</a:t>
            </a:r>
          </a:p>
        </p:txBody>
      </p:sp>
      <p:sp>
        <p:nvSpPr>
          <p:cNvPr id="9" name="TextBox 8">
            <a:extLst>
              <a:ext uri="{FF2B5EF4-FFF2-40B4-BE49-F238E27FC236}">
                <a16:creationId xmlns:a16="http://schemas.microsoft.com/office/drawing/2014/main" id="{66C4DA11-4456-5DAD-CAF6-22ADE719F4A2}"/>
              </a:ext>
            </a:extLst>
          </p:cNvPr>
          <p:cNvSpPr txBox="1"/>
          <p:nvPr/>
        </p:nvSpPr>
        <p:spPr>
          <a:xfrm>
            <a:off x="4556861" y="4286345"/>
            <a:ext cx="3788975" cy="830997"/>
          </a:xfrm>
          <a:prstGeom prst="rect">
            <a:avLst/>
          </a:prstGeom>
          <a:noFill/>
        </p:spPr>
        <p:txBody>
          <a:bodyPr wrap="square" rtlCol="0">
            <a:spAutoFit/>
          </a:bodyPr>
          <a:lstStyle/>
          <a:p>
            <a:r>
              <a:rPr lang="en-US" sz="2400" dirty="0"/>
              <a:t>Since March FB employment</a:t>
            </a:r>
          </a:p>
          <a:p>
            <a:r>
              <a:rPr lang="en-US" sz="2400" dirty="0"/>
              <a:t> fell by 1000k</a:t>
            </a:r>
          </a:p>
        </p:txBody>
      </p:sp>
    </p:spTree>
    <p:extLst>
      <p:ext uri="{BB962C8B-B14F-4D97-AF65-F5344CB8AC3E}">
        <p14:creationId xmlns:p14="http://schemas.microsoft.com/office/powerpoint/2010/main" val="403561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B4C3-D6EB-A942-1582-F35495FDB0FE}"/>
              </a:ext>
            </a:extLst>
          </p:cNvPr>
          <p:cNvSpPr>
            <a:spLocks noGrp="1"/>
          </p:cNvSpPr>
          <p:nvPr>
            <p:ph type="title"/>
          </p:nvPr>
        </p:nvSpPr>
        <p:spPr>
          <a:xfrm>
            <a:off x="717880" y="0"/>
            <a:ext cx="10515600" cy="1325563"/>
          </a:xfrm>
        </p:spPr>
        <p:txBody>
          <a:bodyPr/>
          <a:lstStyle/>
          <a:p>
            <a:r>
              <a:rPr lang="en-US" dirty="0">
                <a:solidFill>
                  <a:schemeClr val="bg1"/>
                </a:solidFill>
              </a:rPr>
              <a:t>Ove</a:t>
            </a:r>
            <a:r>
              <a:rPr lang="en-US" dirty="0"/>
              <a:t>rall Good News on the Real Side</a:t>
            </a:r>
          </a:p>
        </p:txBody>
      </p:sp>
      <p:sp>
        <p:nvSpPr>
          <p:cNvPr id="3" name="Content Placeholder 2">
            <a:extLst>
              <a:ext uri="{FF2B5EF4-FFF2-40B4-BE49-F238E27FC236}">
                <a16:creationId xmlns:a16="http://schemas.microsoft.com/office/drawing/2014/main" id="{AD4F28E7-2F1C-1249-5692-E26F5EE23CB8}"/>
              </a:ext>
            </a:extLst>
          </p:cNvPr>
          <p:cNvSpPr>
            <a:spLocks noGrp="1"/>
          </p:cNvSpPr>
          <p:nvPr>
            <p:ph idx="1"/>
          </p:nvPr>
        </p:nvSpPr>
        <p:spPr/>
        <p:txBody>
          <a:bodyPr/>
          <a:lstStyle/>
          <a:p>
            <a:r>
              <a:rPr lang="en-US" dirty="0"/>
              <a:t>GDP is very close to its potential.</a:t>
            </a:r>
          </a:p>
          <a:p>
            <a:r>
              <a:rPr lang="en-US" dirty="0"/>
              <a:t>The labor market as measured by the unemployment rate is fully recovered.</a:t>
            </a:r>
          </a:p>
          <a:p>
            <a:endParaRPr lang="en-US" dirty="0"/>
          </a:p>
          <a:p>
            <a:r>
              <a:rPr lang="en-US" dirty="0"/>
              <a:t>But there is also a </a:t>
            </a:r>
            <a:r>
              <a:rPr lang="en-US" i="1" dirty="0"/>
              <a:t>nominal </a:t>
            </a:r>
            <a:r>
              <a:rPr lang="en-US" dirty="0"/>
              <a:t>side: interest rates, asset prices, inflation and wages.</a:t>
            </a:r>
          </a:p>
          <a:p>
            <a:r>
              <a:rPr lang="en-US" dirty="0"/>
              <a:t>News is pretty good, but progress on inflation seems to have stalled.</a:t>
            </a:r>
          </a:p>
        </p:txBody>
      </p:sp>
      <p:sp>
        <p:nvSpPr>
          <p:cNvPr id="4" name="Slide Number Placeholder 3">
            <a:extLst>
              <a:ext uri="{FF2B5EF4-FFF2-40B4-BE49-F238E27FC236}">
                <a16:creationId xmlns:a16="http://schemas.microsoft.com/office/drawing/2014/main" id="{72AFAB1F-45B3-1D27-F3E2-B2A5A2E1FBEB}"/>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389004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602C0-8FBB-9802-1D05-3C5CE313F768}"/>
              </a:ext>
            </a:extLst>
          </p:cNvPr>
          <p:cNvSpPr>
            <a:spLocks noGrp="1"/>
          </p:cNvSpPr>
          <p:nvPr>
            <p:ph type="title"/>
          </p:nvPr>
        </p:nvSpPr>
        <p:spPr>
          <a:xfrm>
            <a:off x="741944" y="0"/>
            <a:ext cx="10515600" cy="1325563"/>
          </a:xfrm>
        </p:spPr>
        <p:txBody>
          <a:bodyPr/>
          <a:lstStyle/>
          <a:p>
            <a:r>
              <a:rPr lang="en-US" dirty="0">
                <a:solidFill>
                  <a:schemeClr val="bg1"/>
                </a:solidFill>
              </a:rPr>
              <a:t>Inte</a:t>
            </a:r>
            <a:r>
              <a:rPr lang="en-US" dirty="0"/>
              <a:t>rest Rates: Era of Falling Rates Over?</a:t>
            </a:r>
          </a:p>
        </p:txBody>
      </p:sp>
      <p:sp>
        <p:nvSpPr>
          <p:cNvPr id="4" name="Slide Number Placeholder 3">
            <a:extLst>
              <a:ext uri="{FF2B5EF4-FFF2-40B4-BE49-F238E27FC236}">
                <a16:creationId xmlns:a16="http://schemas.microsoft.com/office/drawing/2014/main" id="{0255E0BC-69DB-F19A-E9BE-5DD45F27163D}"/>
              </a:ext>
            </a:extLst>
          </p:cNvPr>
          <p:cNvSpPr>
            <a:spLocks noGrp="1"/>
          </p:cNvSpPr>
          <p:nvPr>
            <p:ph type="sldNum" sz="quarter" idx="12"/>
          </p:nvPr>
        </p:nvSpPr>
        <p:spPr/>
        <p:txBody>
          <a:bodyPr/>
          <a:lstStyle/>
          <a:p>
            <a:fld id="{D9F085D5-EC86-4F6A-B501-C1359CB39116}" type="slidenum">
              <a:rPr lang="en-GB" smtClean="0"/>
              <a:t>24</a:t>
            </a:fld>
            <a:endParaRPr lang="en-GB"/>
          </a:p>
        </p:txBody>
      </p:sp>
      <p:pic>
        <p:nvPicPr>
          <p:cNvPr id="8" name="Content Placeholder 7">
            <a:extLst>
              <a:ext uri="{FF2B5EF4-FFF2-40B4-BE49-F238E27FC236}">
                <a16:creationId xmlns:a16="http://schemas.microsoft.com/office/drawing/2014/main" id="{35191896-A30F-7B18-657D-761C90973372}"/>
              </a:ext>
            </a:extLst>
          </p:cNvPr>
          <p:cNvPicPr preferRelativeResize="0">
            <a:picLocks noGrp="1"/>
          </p:cNvPicPr>
          <p:nvPr>
            <p:ph idx="1"/>
          </p:nvPr>
        </p:nvPicPr>
        <p:blipFill>
          <a:blip r:embed="rId3"/>
          <a:stretch>
            <a:fillRect/>
          </a:stretch>
        </p:blipFill>
        <p:spPr>
          <a:xfrm>
            <a:off x="413073" y="1469397"/>
            <a:ext cx="11010056" cy="4616994"/>
          </a:xfrm>
        </p:spPr>
      </p:pic>
      <p:cxnSp>
        <p:nvCxnSpPr>
          <p:cNvPr id="10" name="Straight Connector 9">
            <a:extLst>
              <a:ext uri="{FF2B5EF4-FFF2-40B4-BE49-F238E27FC236}">
                <a16:creationId xmlns:a16="http://schemas.microsoft.com/office/drawing/2014/main" id="{808907EE-73F7-EB4D-51A7-0CB8E29C760C}"/>
              </a:ext>
            </a:extLst>
          </p:cNvPr>
          <p:cNvCxnSpPr>
            <a:cxnSpLocks/>
          </p:cNvCxnSpPr>
          <p:nvPr/>
        </p:nvCxnSpPr>
        <p:spPr>
          <a:xfrm>
            <a:off x="1067765" y="3152321"/>
            <a:ext cx="6647485" cy="798286"/>
          </a:xfrm>
          <a:prstGeom prst="line">
            <a:avLst/>
          </a:prstGeom>
          <a:ln w="22225">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36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C882-3471-06DA-3DB8-E949BEAE1D93}"/>
              </a:ext>
            </a:extLst>
          </p:cNvPr>
          <p:cNvSpPr>
            <a:spLocks noGrp="1"/>
          </p:cNvSpPr>
          <p:nvPr>
            <p:ph type="title"/>
          </p:nvPr>
        </p:nvSpPr>
        <p:spPr>
          <a:xfrm>
            <a:off x="753976" y="-152539"/>
            <a:ext cx="9742714" cy="1568152"/>
          </a:xfrm>
        </p:spPr>
        <p:txBody>
          <a:bodyPr/>
          <a:lstStyle/>
          <a:p>
            <a:r>
              <a:rPr lang="en-US" dirty="0">
                <a:solidFill>
                  <a:schemeClr val="bg1"/>
                </a:solidFill>
              </a:rPr>
              <a:t>Nat</a:t>
            </a:r>
            <a:r>
              <a:rPr lang="en-US" dirty="0"/>
              <a:t>ional Housing Market</a:t>
            </a:r>
          </a:p>
        </p:txBody>
      </p:sp>
      <p:sp>
        <p:nvSpPr>
          <p:cNvPr id="4" name="Slide Number Placeholder 3">
            <a:extLst>
              <a:ext uri="{FF2B5EF4-FFF2-40B4-BE49-F238E27FC236}">
                <a16:creationId xmlns:a16="http://schemas.microsoft.com/office/drawing/2014/main" id="{0B006AC4-DDD6-C817-6BDB-386A9E2144D3}"/>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6" name="TextBox 5">
            <a:extLst>
              <a:ext uri="{FF2B5EF4-FFF2-40B4-BE49-F238E27FC236}">
                <a16:creationId xmlns:a16="http://schemas.microsoft.com/office/drawing/2014/main" id="{157083F5-C772-C36B-496C-E54873B89FC5}"/>
              </a:ext>
            </a:extLst>
          </p:cNvPr>
          <p:cNvSpPr txBox="1"/>
          <p:nvPr/>
        </p:nvSpPr>
        <p:spPr>
          <a:xfrm>
            <a:off x="7879380" y="6410685"/>
            <a:ext cx="4136571" cy="369332"/>
          </a:xfrm>
          <a:prstGeom prst="rect">
            <a:avLst/>
          </a:prstGeom>
          <a:noFill/>
        </p:spPr>
        <p:txBody>
          <a:bodyPr wrap="square" rtlCol="0">
            <a:spAutoFit/>
          </a:bodyPr>
          <a:lstStyle/>
          <a:p>
            <a:r>
              <a:rPr lang="en-US" dirty="0"/>
              <a:t>https://www.zillow.com/research/data/</a:t>
            </a:r>
          </a:p>
        </p:txBody>
      </p:sp>
      <p:graphicFrame>
        <p:nvGraphicFramePr>
          <p:cNvPr id="10" name="Content Placeholder 9">
            <a:extLst>
              <a:ext uri="{FF2B5EF4-FFF2-40B4-BE49-F238E27FC236}">
                <a16:creationId xmlns:a16="http://schemas.microsoft.com/office/drawing/2014/main" id="{981B20BF-C153-C941-EA49-04594B0DEB71}"/>
              </a:ext>
            </a:extLst>
          </p:cNvPr>
          <p:cNvGraphicFramePr>
            <a:graphicFrameLocks noGrp="1"/>
          </p:cNvGraphicFramePr>
          <p:nvPr>
            <p:ph idx="1"/>
            <p:extLst>
              <p:ext uri="{D42A27DB-BD31-4B8C-83A1-F6EECF244321}">
                <p14:modId xmlns:p14="http://schemas.microsoft.com/office/powerpoint/2010/main" val="1215456891"/>
              </p:ext>
            </p:extLst>
          </p:nvPr>
        </p:nvGraphicFramePr>
        <p:xfrm>
          <a:off x="838200" y="1103086"/>
          <a:ext cx="10515600" cy="50074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8616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1E63-A53F-A5D2-FB9C-6B41FDEF1A7B}"/>
              </a:ext>
            </a:extLst>
          </p:cNvPr>
          <p:cNvSpPr>
            <a:spLocks noGrp="1"/>
          </p:cNvSpPr>
          <p:nvPr>
            <p:ph type="title"/>
          </p:nvPr>
        </p:nvSpPr>
        <p:spPr>
          <a:xfrm>
            <a:off x="778040" y="0"/>
            <a:ext cx="10515600" cy="1325563"/>
          </a:xfrm>
        </p:spPr>
        <p:txBody>
          <a:bodyPr/>
          <a:lstStyle/>
          <a:p>
            <a:r>
              <a:rPr lang="en-US" dirty="0">
                <a:solidFill>
                  <a:schemeClr val="bg1"/>
                </a:solidFill>
              </a:rPr>
              <a:t>Hou</a:t>
            </a:r>
            <a:r>
              <a:rPr lang="en-US" dirty="0">
                <a:solidFill>
                  <a:schemeClr val="accent5">
                    <a:lumMod val="50000"/>
                  </a:schemeClr>
                </a:solidFill>
              </a:rPr>
              <a:t>sing Construction is Slowing?</a:t>
            </a:r>
            <a:endParaRPr lang="en-US" dirty="0"/>
          </a:p>
        </p:txBody>
      </p:sp>
      <p:sp>
        <p:nvSpPr>
          <p:cNvPr id="4" name="Slide Number Placeholder 3">
            <a:extLst>
              <a:ext uri="{FF2B5EF4-FFF2-40B4-BE49-F238E27FC236}">
                <a16:creationId xmlns:a16="http://schemas.microsoft.com/office/drawing/2014/main" id="{9B59116D-4F45-A82F-4CD4-594D93F99CDA}"/>
              </a:ext>
            </a:extLst>
          </p:cNvPr>
          <p:cNvSpPr>
            <a:spLocks noGrp="1"/>
          </p:cNvSpPr>
          <p:nvPr>
            <p:ph type="sldNum" sz="quarter" idx="12"/>
          </p:nvPr>
        </p:nvSpPr>
        <p:spPr/>
        <p:txBody>
          <a:bodyPr/>
          <a:lstStyle/>
          <a:p>
            <a:fld id="{D9F085D5-EC86-4F6A-B501-C1359CB39116}" type="slidenum">
              <a:rPr lang="en-GB" smtClean="0"/>
              <a:t>26</a:t>
            </a:fld>
            <a:endParaRPr lang="en-GB"/>
          </a:p>
        </p:txBody>
      </p:sp>
      <p:pic>
        <p:nvPicPr>
          <p:cNvPr id="8" name="Content Placeholder 7">
            <a:extLst>
              <a:ext uri="{FF2B5EF4-FFF2-40B4-BE49-F238E27FC236}">
                <a16:creationId xmlns:a16="http://schemas.microsoft.com/office/drawing/2014/main" id="{DF59E319-7B73-1CBF-4A4E-DA48951993A5}"/>
              </a:ext>
            </a:extLst>
          </p:cNvPr>
          <p:cNvPicPr>
            <a:picLocks noGrp="1" noChangeAspect="1"/>
          </p:cNvPicPr>
          <p:nvPr>
            <p:ph idx="1"/>
          </p:nvPr>
        </p:nvPicPr>
        <p:blipFill>
          <a:blip r:embed="rId2"/>
          <a:stretch>
            <a:fillRect/>
          </a:stretch>
        </p:blipFill>
        <p:spPr>
          <a:xfrm>
            <a:off x="721963" y="1744047"/>
            <a:ext cx="10515600" cy="4401030"/>
          </a:xfrm>
        </p:spPr>
      </p:pic>
    </p:spTree>
    <p:extLst>
      <p:ext uri="{BB962C8B-B14F-4D97-AF65-F5344CB8AC3E}">
        <p14:creationId xmlns:p14="http://schemas.microsoft.com/office/powerpoint/2010/main" val="238903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1361C-07CD-D14E-053C-8DD7F1648685}"/>
              </a:ext>
            </a:extLst>
          </p:cNvPr>
          <p:cNvSpPr>
            <a:spLocks noGrp="1"/>
          </p:cNvSpPr>
          <p:nvPr>
            <p:ph type="title"/>
          </p:nvPr>
        </p:nvSpPr>
        <p:spPr>
          <a:xfrm>
            <a:off x="838200" y="0"/>
            <a:ext cx="10739034" cy="1325563"/>
          </a:xfrm>
        </p:spPr>
        <p:txBody>
          <a:bodyPr/>
          <a:lstStyle/>
          <a:p>
            <a:r>
              <a:rPr lang="en-US" dirty="0">
                <a:solidFill>
                  <a:schemeClr val="bg1"/>
                </a:solidFill>
              </a:rPr>
              <a:t>Sto</a:t>
            </a:r>
            <a:r>
              <a:rPr lang="en-US" dirty="0"/>
              <a:t>ck Prices: Tariffs; What Tariffs?</a:t>
            </a:r>
          </a:p>
        </p:txBody>
      </p:sp>
      <p:sp>
        <p:nvSpPr>
          <p:cNvPr id="4" name="Slide Number Placeholder 3">
            <a:extLst>
              <a:ext uri="{FF2B5EF4-FFF2-40B4-BE49-F238E27FC236}">
                <a16:creationId xmlns:a16="http://schemas.microsoft.com/office/drawing/2014/main" id="{EA884DAC-44E6-C6A7-814B-87B6D7DEDA4C}"/>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7" name="Content Placeholder 6">
            <a:extLst>
              <a:ext uri="{FF2B5EF4-FFF2-40B4-BE49-F238E27FC236}">
                <a16:creationId xmlns:a16="http://schemas.microsoft.com/office/drawing/2014/main" id="{DDEB645D-F903-FCAE-FE24-F5B59C0E9DCA}"/>
              </a:ext>
            </a:extLst>
          </p:cNvPr>
          <p:cNvPicPr>
            <a:picLocks noGrp="1" noChangeAspect="1"/>
          </p:cNvPicPr>
          <p:nvPr>
            <p:ph idx="1"/>
          </p:nvPr>
        </p:nvPicPr>
        <p:blipFill>
          <a:blip r:embed="rId3"/>
          <a:stretch>
            <a:fillRect/>
          </a:stretch>
        </p:blipFill>
        <p:spPr>
          <a:xfrm>
            <a:off x="838200" y="1953275"/>
            <a:ext cx="10515600" cy="4120954"/>
          </a:xfrm>
        </p:spPr>
      </p:pic>
    </p:spTree>
    <p:extLst>
      <p:ext uri="{BB962C8B-B14F-4D97-AF65-F5344CB8AC3E}">
        <p14:creationId xmlns:p14="http://schemas.microsoft.com/office/powerpoint/2010/main" val="165646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title"/>
          </p:nvPr>
        </p:nvSpPr>
        <p:spPr>
          <a:xfrm>
            <a:off x="83820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dirty="0">
                <a:solidFill>
                  <a:schemeClr val="lt1"/>
                </a:solidFill>
              </a:rPr>
              <a:t>Infl</a:t>
            </a:r>
            <a:r>
              <a:rPr lang="en-US" dirty="0"/>
              <a:t>ation during the Recovery (CPI)</a:t>
            </a:r>
            <a:endParaRPr dirty="0"/>
          </a:p>
        </p:txBody>
      </p:sp>
      <p:pic>
        <p:nvPicPr>
          <p:cNvPr id="3" name="Picture 2">
            <a:extLst>
              <a:ext uri="{FF2B5EF4-FFF2-40B4-BE49-F238E27FC236}">
                <a16:creationId xmlns:a16="http://schemas.microsoft.com/office/drawing/2014/main" id="{8B433685-371B-6AD8-D078-47F432C176B3}"/>
              </a:ext>
            </a:extLst>
          </p:cNvPr>
          <p:cNvPicPr>
            <a:picLocks noChangeAspect="1"/>
          </p:cNvPicPr>
          <p:nvPr/>
        </p:nvPicPr>
        <p:blipFill>
          <a:blip r:embed="rId3"/>
          <a:stretch>
            <a:fillRect/>
          </a:stretch>
        </p:blipFill>
        <p:spPr>
          <a:xfrm>
            <a:off x="666750" y="1285874"/>
            <a:ext cx="10858500" cy="4588277"/>
          </a:xfrm>
          <a:prstGeom prst="rect">
            <a:avLst/>
          </a:prstGeom>
        </p:spPr>
      </p:pic>
      <p:sp>
        <p:nvSpPr>
          <p:cNvPr id="252" name="Google Shape;252;p36"/>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1FA18-9357-0477-EF8B-0E18E9300D19}"/>
              </a:ext>
            </a:extLst>
          </p:cNvPr>
          <p:cNvSpPr>
            <a:spLocks noGrp="1"/>
          </p:cNvSpPr>
          <p:nvPr>
            <p:ph type="title"/>
          </p:nvPr>
        </p:nvSpPr>
        <p:spPr/>
        <p:txBody>
          <a:bodyPr/>
          <a:lstStyle/>
          <a:p>
            <a:r>
              <a:rPr lang="en-US" dirty="0">
                <a:solidFill>
                  <a:schemeClr val="bg1"/>
                </a:solidFill>
              </a:rPr>
              <a:t>Fed</a:t>
            </a:r>
            <a:r>
              <a:rPr lang="en-US" dirty="0"/>
              <a:t>’s Measure (PCE)</a:t>
            </a:r>
          </a:p>
        </p:txBody>
      </p:sp>
      <p:sp>
        <p:nvSpPr>
          <p:cNvPr id="4" name="Slide Number Placeholder 3">
            <a:extLst>
              <a:ext uri="{FF2B5EF4-FFF2-40B4-BE49-F238E27FC236}">
                <a16:creationId xmlns:a16="http://schemas.microsoft.com/office/drawing/2014/main" id="{0BF16646-1D1B-1231-90AF-9C1E2DA873EE}"/>
              </a:ext>
            </a:extLst>
          </p:cNvPr>
          <p:cNvSpPr>
            <a:spLocks noGrp="1"/>
          </p:cNvSpPr>
          <p:nvPr>
            <p:ph type="sldNum" sz="quarter" idx="12"/>
          </p:nvPr>
        </p:nvSpPr>
        <p:spPr/>
        <p:txBody>
          <a:bodyPr/>
          <a:lstStyle/>
          <a:p>
            <a:fld id="{D9F085D5-EC86-4F6A-B501-C1359CB39116}" type="slidenum">
              <a:rPr lang="en-GB" smtClean="0"/>
              <a:t>29</a:t>
            </a:fld>
            <a:endParaRPr lang="en-GB"/>
          </a:p>
        </p:txBody>
      </p:sp>
      <p:pic>
        <p:nvPicPr>
          <p:cNvPr id="11" name="Content Placeholder 10">
            <a:extLst>
              <a:ext uri="{FF2B5EF4-FFF2-40B4-BE49-F238E27FC236}">
                <a16:creationId xmlns:a16="http://schemas.microsoft.com/office/drawing/2014/main" id="{3735A6B4-9EC5-7649-89A9-9CD8E5A019A9}"/>
              </a:ext>
            </a:extLst>
          </p:cNvPr>
          <p:cNvPicPr>
            <a:picLocks noGrp="1" noChangeAspect="1"/>
          </p:cNvPicPr>
          <p:nvPr>
            <p:ph idx="1"/>
          </p:nvPr>
        </p:nvPicPr>
        <p:blipFill>
          <a:blip r:embed="rId2"/>
          <a:stretch>
            <a:fillRect/>
          </a:stretch>
        </p:blipFill>
        <p:spPr>
          <a:xfrm>
            <a:off x="838200" y="1371601"/>
            <a:ext cx="10515600" cy="4653022"/>
          </a:xfrm>
        </p:spPr>
      </p:pic>
      <p:sp>
        <p:nvSpPr>
          <p:cNvPr id="3" name="TextBox 2">
            <a:extLst>
              <a:ext uri="{FF2B5EF4-FFF2-40B4-BE49-F238E27FC236}">
                <a16:creationId xmlns:a16="http://schemas.microsoft.com/office/drawing/2014/main" id="{BE929EC9-C300-CB32-2B0C-C6D74E5425BD}"/>
              </a:ext>
            </a:extLst>
          </p:cNvPr>
          <p:cNvSpPr txBox="1"/>
          <p:nvPr/>
        </p:nvSpPr>
        <p:spPr>
          <a:xfrm>
            <a:off x="4794503" y="4085496"/>
            <a:ext cx="4188278" cy="461665"/>
          </a:xfrm>
          <a:prstGeom prst="rect">
            <a:avLst/>
          </a:prstGeom>
          <a:noFill/>
        </p:spPr>
        <p:txBody>
          <a:bodyPr wrap="square" rtlCol="0">
            <a:spAutoFit/>
          </a:bodyPr>
          <a:lstStyle/>
          <a:p>
            <a:r>
              <a:rPr lang="en-US" sz="2400" dirty="0"/>
              <a:t>Fed Doesn’t React until 3/2022</a:t>
            </a:r>
          </a:p>
        </p:txBody>
      </p:sp>
      <p:sp>
        <p:nvSpPr>
          <p:cNvPr id="5" name="TextBox 4">
            <a:extLst>
              <a:ext uri="{FF2B5EF4-FFF2-40B4-BE49-F238E27FC236}">
                <a16:creationId xmlns:a16="http://schemas.microsoft.com/office/drawing/2014/main" id="{75F330F2-F97E-8663-D129-2A3357EC1EA8}"/>
              </a:ext>
            </a:extLst>
          </p:cNvPr>
          <p:cNvSpPr txBox="1"/>
          <p:nvPr/>
        </p:nvSpPr>
        <p:spPr>
          <a:xfrm>
            <a:off x="1358751" y="3001104"/>
            <a:ext cx="4188278" cy="461665"/>
          </a:xfrm>
          <a:prstGeom prst="rect">
            <a:avLst/>
          </a:prstGeom>
          <a:noFill/>
        </p:spPr>
        <p:txBody>
          <a:bodyPr wrap="square" rtlCol="0">
            <a:spAutoFit/>
          </a:bodyPr>
          <a:lstStyle/>
          <a:p>
            <a:r>
              <a:rPr lang="en-US" sz="2400" dirty="0"/>
              <a:t>Inflation Accelerates 3/2021</a:t>
            </a:r>
          </a:p>
        </p:txBody>
      </p:sp>
      <p:sp>
        <p:nvSpPr>
          <p:cNvPr id="6" name="TextBox 5">
            <a:extLst>
              <a:ext uri="{FF2B5EF4-FFF2-40B4-BE49-F238E27FC236}">
                <a16:creationId xmlns:a16="http://schemas.microsoft.com/office/drawing/2014/main" id="{591D1D53-37A1-F98D-CE22-979E42FAC566}"/>
              </a:ext>
            </a:extLst>
          </p:cNvPr>
          <p:cNvSpPr txBox="1"/>
          <p:nvPr/>
        </p:nvSpPr>
        <p:spPr>
          <a:xfrm>
            <a:off x="8003722" y="4783950"/>
            <a:ext cx="4188278" cy="461665"/>
          </a:xfrm>
          <a:prstGeom prst="rect">
            <a:avLst/>
          </a:prstGeom>
          <a:noFill/>
        </p:spPr>
        <p:txBody>
          <a:bodyPr wrap="square" rtlCol="0">
            <a:spAutoFit/>
          </a:bodyPr>
          <a:lstStyle/>
          <a:p>
            <a:r>
              <a:rPr lang="en-US" sz="2400" dirty="0"/>
              <a:t>Progress slows Spring 2024</a:t>
            </a:r>
          </a:p>
        </p:txBody>
      </p:sp>
      <p:sp>
        <p:nvSpPr>
          <p:cNvPr id="8" name="TextBox 7">
            <a:extLst>
              <a:ext uri="{FF2B5EF4-FFF2-40B4-BE49-F238E27FC236}">
                <a16:creationId xmlns:a16="http://schemas.microsoft.com/office/drawing/2014/main" id="{8A2B3E96-2EED-4D31-3092-A1AAE258A586}"/>
              </a:ext>
            </a:extLst>
          </p:cNvPr>
          <p:cNvSpPr txBox="1"/>
          <p:nvPr/>
        </p:nvSpPr>
        <p:spPr>
          <a:xfrm>
            <a:off x="3737429" y="5508171"/>
            <a:ext cx="6233885" cy="461665"/>
          </a:xfrm>
          <a:prstGeom prst="rect">
            <a:avLst/>
          </a:prstGeom>
          <a:noFill/>
        </p:spPr>
        <p:txBody>
          <a:bodyPr wrap="square" rtlCol="0">
            <a:spAutoFit/>
          </a:bodyPr>
          <a:lstStyle/>
          <a:p>
            <a:r>
              <a:rPr lang="en-US" sz="2400" dirty="0"/>
              <a:t>But, so far no signs of tariffs effect on inflation</a:t>
            </a:r>
          </a:p>
        </p:txBody>
      </p:sp>
    </p:spTree>
    <p:extLst>
      <p:ext uri="{BB962C8B-B14F-4D97-AF65-F5344CB8AC3E}">
        <p14:creationId xmlns:p14="http://schemas.microsoft.com/office/powerpoint/2010/main" val="84842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698857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53B5-1EF9-86FF-AAF5-0886F298081F}"/>
              </a:ext>
            </a:extLst>
          </p:cNvPr>
          <p:cNvSpPr>
            <a:spLocks noGrp="1"/>
          </p:cNvSpPr>
          <p:nvPr>
            <p:ph type="title"/>
          </p:nvPr>
        </p:nvSpPr>
        <p:spPr/>
        <p:txBody>
          <a:bodyPr/>
          <a:lstStyle/>
          <a:p>
            <a:r>
              <a:rPr lang="en-US" dirty="0">
                <a:solidFill>
                  <a:schemeClr val="bg1"/>
                </a:solidFill>
              </a:rPr>
              <a:t>CPI</a:t>
            </a:r>
            <a:r>
              <a:rPr lang="en-US" dirty="0"/>
              <a:t> vs. PCE:  Differences</a:t>
            </a:r>
          </a:p>
        </p:txBody>
      </p:sp>
      <p:sp>
        <p:nvSpPr>
          <p:cNvPr id="4" name="Slide Number Placeholder 3">
            <a:extLst>
              <a:ext uri="{FF2B5EF4-FFF2-40B4-BE49-F238E27FC236}">
                <a16:creationId xmlns:a16="http://schemas.microsoft.com/office/drawing/2014/main" id="{5E2D577C-6A6C-F9B1-4AE0-DFB13D42E1CD}"/>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8" name="TextBox 7">
            <a:extLst>
              <a:ext uri="{FF2B5EF4-FFF2-40B4-BE49-F238E27FC236}">
                <a16:creationId xmlns:a16="http://schemas.microsoft.com/office/drawing/2014/main" id="{92CB1EF5-DF00-37B3-ADFD-342F1DDDA0AE}"/>
              </a:ext>
            </a:extLst>
          </p:cNvPr>
          <p:cNvSpPr txBox="1"/>
          <p:nvPr/>
        </p:nvSpPr>
        <p:spPr>
          <a:xfrm>
            <a:off x="5990157" y="6466767"/>
            <a:ext cx="6565187" cy="307777"/>
          </a:xfrm>
          <a:prstGeom prst="rect">
            <a:avLst/>
          </a:prstGeom>
          <a:noFill/>
        </p:spPr>
        <p:txBody>
          <a:bodyPr wrap="square" rtlCol="0">
            <a:spAutoFit/>
          </a:bodyPr>
          <a:lstStyle/>
          <a:p>
            <a:r>
              <a:rPr lang="en-US" sz="1400" dirty="0"/>
              <a:t>https://www.morningstar.com/markets/whats-difference-between-cpi-pce</a:t>
            </a:r>
          </a:p>
        </p:txBody>
      </p:sp>
      <p:sp>
        <p:nvSpPr>
          <p:cNvPr id="9" name="TextBox 8">
            <a:extLst>
              <a:ext uri="{FF2B5EF4-FFF2-40B4-BE49-F238E27FC236}">
                <a16:creationId xmlns:a16="http://schemas.microsoft.com/office/drawing/2014/main" id="{F65148E1-BE91-AD3C-F81D-0B26E02D57C7}"/>
              </a:ext>
            </a:extLst>
          </p:cNvPr>
          <p:cNvSpPr txBox="1"/>
          <p:nvPr/>
        </p:nvSpPr>
        <p:spPr>
          <a:xfrm>
            <a:off x="123371" y="1325563"/>
            <a:ext cx="3490686" cy="4031873"/>
          </a:xfrm>
          <a:prstGeom prst="rect">
            <a:avLst/>
          </a:prstGeom>
          <a:noFill/>
        </p:spPr>
        <p:txBody>
          <a:bodyPr wrap="square" rtlCol="0">
            <a:spAutoFit/>
          </a:bodyPr>
          <a:lstStyle/>
          <a:p>
            <a:r>
              <a:rPr lang="en-US" sz="3200" dirty="0"/>
              <a:t>CPI tends typically to be 0.3 pct point higher </a:t>
            </a:r>
          </a:p>
          <a:p>
            <a:r>
              <a:rPr lang="en-US" sz="3200" dirty="0"/>
              <a:t>May: 	</a:t>
            </a:r>
          </a:p>
          <a:p>
            <a:r>
              <a:rPr lang="en-US" sz="3200" dirty="0"/>
              <a:t>CPI, 2.4% </a:t>
            </a:r>
          </a:p>
          <a:p>
            <a:r>
              <a:rPr lang="en-US" sz="3200" dirty="0"/>
              <a:t>PCE, 2.3%</a:t>
            </a:r>
          </a:p>
          <a:p>
            <a:r>
              <a:rPr lang="en-US" sz="3200" dirty="0"/>
              <a:t>Core CPI, 2.8% </a:t>
            </a:r>
          </a:p>
          <a:p>
            <a:r>
              <a:rPr lang="en-US" sz="3200" dirty="0"/>
              <a:t>Core PCE, 2.7%.</a:t>
            </a:r>
          </a:p>
        </p:txBody>
      </p:sp>
      <p:pic>
        <p:nvPicPr>
          <p:cNvPr id="7" name="Content Placeholder 6">
            <a:extLst>
              <a:ext uri="{FF2B5EF4-FFF2-40B4-BE49-F238E27FC236}">
                <a16:creationId xmlns:a16="http://schemas.microsoft.com/office/drawing/2014/main" id="{A049EFCD-A9EF-417F-497E-29A97BE263F7}"/>
              </a:ext>
            </a:extLst>
          </p:cNvPr>
          <p:cNvPicPr>
            <a:picLocks noGrp="1" noChangeAspect="1"/>
          </p:cNvPicPr>
          <p:nvPr>
            <p:ph idx="1"/>
          </p:nvPr>
        </p:nvPicPr>
        <p:blipFill>
          <a:blip r:embed="rId2"/>
          <a:stretch>
            <a:fillRect/>
          </a:stretch>
        </p:blipFill>
        <p:spPr>
          <a:xfrm>
            <a:off x="3182893" y="2169087"/>
            <a:ext cx="8602071" cy="4297680"/>
          </a:xfrm>
        </p:spPr>
      </p:pic>
      <p:sp>
        <p:nvSpPr>
          <p:cNvPr id="11" name="Oval 10">
            <a:extLst>
              <a:ext uri="{FF2B5EF4-FFF2-40B4-BE49-F238E27FC236}">
                <a16:creationId xmlns:a16="http://schemas.microsoft.com/office/drawing/2014/main" id="{46A74473-87FF-AAAC-0175-B82967391020}"/>
              </a:ext>
            </a:extLst>
          </p:cNvPr>
          <p:cNvSpPr/>
          <p:nvPr/>
        </p:nvSpPr>
        <p:spPr>
          <a:xfrm>
            <a:off x="11353800" y="3892888"/>
            <a:ext cx="231494" cy="13889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F34F771-58ED-3F66-E457-1CED5D282CAD}"/>
              </a:ext>
            </a:extLst>
          </p:cNvPr>
          <p:cNvSpPr/>
          <p:nvPr/>
        </p:nvSpPr>
        <p:spPr>
          <a:xfrm>
            <a:off x="10561380" y="3872668"/>
            <a:ext cx="231494" cy="13889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93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DF6C7-44C4-0E61-D0A4-F5977B93128B}"/>
              </a:ext>
            </a:extLst>
          </p:cNvPr>
          <p:cNvSpPr>
            <a:spLocks noGrp="1"/>
          </p:cNvSpPr>
          <p:nvPr>
            <p:ph type="title"/>
          </p:nvPr>
        </p:nvSpPr>
        <p:spPr/>
        <p:txBody>
          <a:bodyPr/>
          <a:lstStyle/>
          <a:p>
            <a:r>
              <a:rPr lang="en-US" dirty="0">
                <a:solidFill>
                  <a:schemeClr val="bg1"/>
                </a:solidFill>
              </a:rPr>
              <a:t>Us</a:t>
            </a:r>
            <a:r>
              <a:rPr lang="en-US" dirty="0"/>
              <a:t>es of Inflation Measures</a:t>
            </a:r>
          </a:p>
        </p:txBody>
      </p:sp>
      <p:sp>
        <p:nvSpPr>
          <p:cNvPr id="4" name="Slide Number Placeholder 3">
            <a:extLst>
              <a:ext uri="{FF2B5EF4-FFF2-40B4-BE49-F238E27FC236}">
                <a16:creationId xmlns:a16="http://schemas.microsoft.com/office/drawing/2014/main" id="{B2795989-7EDF-39F8-F714-EC782648B849}"/>
              </a:ext>
            </a:extLst>
          </p:cNvPr>
          <p:cNvSpPr>
            <a:spLocks noGrp="1"/>
          </p:cNvSpPr>
          <p:nvPr>
            <p:ph type="sldNum" sz="quarter" idx="12"/>
          </p:nvPr>
        </p:nvSpPr>
        <p:spPr/>
        <p:txBody>
          <a:bodyPr/>
          <a:lstStyle/>
          <a:p>
            <a:fld id="{D9F085D5-EC86-4F6A-B501-C1359CB39116}" type="slidenum">
              <a:rPr lang="en-GB" smtClean="0"/>
              <a:t>31</a:t>
            </a:fld>
            <a:endParaRPr lang="en-GB"/>
          </a:p>
        </p:txBody>
      </p:sp>
      <p:sp>
        <p:nvSpPr>
          <p:cNvPr id="7" name="TextBox 6">
            <a:extLst>
              <a:ext uri="{FF2B5EF4-FFF2-40B4-BE49-F238E27FC236}">
                <a16:creationId xmlns:a16="http://schemas.microsoft.com/office/drawing/2014/main" id="{913728AD-5E39-0C59-2916-F478F562B6FF}"/>
              </a:ext>
            </a:extLst>
          </p:cNvPr>
          <p:cNvSpPr txBox="1"/>
          <p:nvPr/>
        </p:nvSpPr>
        <p:spPr>
          <a:xfrm>
            <a:off x="611075" y="1920204"/>
            <a:ext cx="3773714" cy="3970318"/>
          </a:xfrm>
          <a:prstGeom prst="rect">
            <a:avLst/>
          </a:prstGeom>
          <a:noFill/>
        </p:spPr>
        <p:txBody>
          <a:bodyPr wrap="square" rtlCol="0">
            <a:spAutoFit/>
          </a:bodyPr>
          <a:lstStyle/>
          <a:p>
            <a:r>
              <a:rPr lang="en-US" sz="2800" dirty="0"/>
              <a:t>Two Reasons for Measuring Recent Inflation:</a:t>
            </a:r>
          </a:p>
          <a:p>
            <a:pPr marL="514350" indent="-514350">
              <a:buAutoNum type="arabicPeriod"/>
            </a:pPr>
            <a:r>
              <a:rPr lang="en-US" sz="2800" dirty="0"/>
              <a:t>What has happened to the Cost of Living?</a:t>
            </a:r>
          </a:p>
          <a:p>
            <a:pPr marL="514350" indent="-514350">
              <a:buAutoNum type="arabicPeriod"/>
            </a:pPr>
            <a:r>
              <a:rPr lang="en-US" sz="2800" dirty="0"/>
              <a:t>What is likely to happen to inflation over the next 12-18 months?</a:t>
            </a:r>
          </a:p>
        </p:txBody>
      </p:sp>
      <p:pic>
        <p:nvPicPr>
          <p:cNvPr id="6" name="Content Placeholder 5">
            <a:extLst>
              <a:ext uri="{FF2B5EF4-FFF2-40B4-BE49-F238E27FC236}">
                <a16:creationId xmlns:a16="http://schemas.microsoft.com/office/drawing/2014/main" id="{CB538E03-AD58-7B2D-A71F-6D03510B10ED}"/>
              </a:ext>
            </a:extLst>
          </p:cNvPr>
          <p:cNvPicPr>
            <a:picLocks noGrp="1" noChangeAspect="1"/>
          </p:cNvPicPr>
          <p:nvPr>
            <p:ph idx="1"/>
          </p:nvPr>
        </p:nvPicPr>
        <p:blipFill>
          <a:blip r:embed="rId2"/>
          <a:stretch>
            <a:fillRect/>
          </a:stretch>
        </p:blipFill>
        <p:spPr>
          <a:xfrm>
            <a:off x="4543062" y="1670259"/>
            <a:ext cx="6810737" cy="4150894"/>
          </a:xfrm>
        </p:spPr>
      </p:pic>
    </p:spTree>
    <p:extLst>
      <p:ext uri="{BB962C8B-B14F-4D97-AF65-F5344CB8AC3E}">
        <p14:creationId xmlns:p14="http://schemas.microsoft.com/office/powerpoint/2010/main" val="37916547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5229D-7958-E565-39AA-F31DF791F3BB}"/>
              </a:ext>
            </a:extLst>
          </p:cNvPr>
          <p:cNvSpPr>
            <a:spLocks noGrp="1"/>
          </p:cNvSpPr>
          <p:nvPr>
            <p:ph type="title"/>
          </p:nvPr>
        </p:nvSpPr>
        <p:spPr/>
        <p:txBody>
          <a:bodyPr/>
          <a:lstStyle/>
          <a:p>
            <a:r>
              <a:rPr lang="en-US" dirty="0">
                <a:solidFill>
                  <a:schemeClr val="bg1"/>
                </a:solidFill>
              </a:rPr>
              <a:t>Tw</a:t>
            </a:r>
            <a:r>
              <a:rPr lang="en-US" dirty="0">
                <a:solidFill>
                  <a:schemeClr val="accent5">
                    <a:lumMod val="50000"/>
                  </a:schemeClr>
                </a:solidFill>
              </a:rPr>
              <a:t>o Measures of the Cost of Housing</a:t>
            </a:r>
          </a:p>
        </p:txBody>
      </p:sp>
      <p:sp>
        <p:nvSpPr>
          <p:cNvPr id="4" name="Slide Number Placeholder 3">
            <a:extLst>
              <a:ext uri="{FF2B5EF4-FFF2-40B4-BE49-F238E27FC236}">
                <a16:creationId xmlns:a16="http://schemas.microsoft.com/office/drawing/2014/main" id="{B469B33A-844A-BB5E-06F6-88283EA5EC6D}"/>
              </a:ext>
            </a:extLst>
          </p:cNvPr>
          <p:cNvSpPr>
            <a:spLocks noGrp="1"/>
          </p:cNvSpPr>
          <p:nvPr>
            <p:ph type="sldNum" sz="quarter" idx="12"/>
          </p:nvPr>
        </p:nvSpPr>
        <p:spPr/>
        <p:txBody>
          <a:bodyPr/>
          <a:lstStyle/>
          <a:p>
            <a:fld id="{D9F085D5-EC86-4F6A-B501-C1359CB39116}" type="slidenum">
              <a:rPr lang="en-GB" smtClean="0"/>
              <a:t>32</a:t>
            </a:fld>
            <a:endParaRPr lang="en-GB"/>
          </a:p>
        </p:txBody>
      </p:sp>
      <p:graphicFrame>
        <p:nvGraphicFramePr>
          <p:cNvPr id="5" name="Content Placeholder 4">
            <a:extLst>
              <a:ext uri="{FF2B5EF4-FFF2-40B4-BE49-F238E27FC236}">
                <a16:creationId xmlns:a16="http://schemas.microsoft.com/office/drawing/2014/main" id="{717918C9-27DA-F7AE-4F03-4CA36DECBF91}"/>
              </a:ext>
            </a:extLst>
          </p:cNvPr>
          <p:cNvGraphicFramePr>
            <a:graphicFrameLocks noGrp="1"/>
          </p:cNvGraphicFramePr>
          <p:nvPr>
            <p:ph idx="1"/>
            <p:extLst>
              <p:ext uri="{D42A27DB-BD31-4B8C-83A1-F6EECF244321}">
                <p14:modId xmlns:p14="http://schemas.microsoft.com/office/powerpoint/2010/main" val="2227177639"/>
              </p:ext>
            </p:extLst>
          </p:nvPr>
        </p:nvGraphicFramePr>
        <p:xfrm>
          <a:off x="838200" y="1325564"/>
          <a:ext cx="10515600" cy="48284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9428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2DD6D-C674-0C6A-FB3A-F20B28F84243}"/>
              </a:ext>
            </a:extLst>
          </p:cNvPr>
          <p:cNvSpPr>
            <a:spLocks noGrp="1"/>
          </p:cNvSpPr>
          <p:nvPr>
            <p:ph type="title"/>
          </p:nvPr>
        </p:nvSpPr>
        <p:spPr/>
        <p:txBody>
          <a:bodyPr/>
          <a:lstStyle/>
          <a:p>
            <a:r>
              <a:rPr lang="en-US" dirty="0">
                <a:solidFill>
                  <a:schemeClr val="bg1"/>
                </a:solidFill>
              </a:rPr>
              <a:t>Wa</a:t>
            </a:r>
            <a:r>
              <a:rPr lang="en-US" dirty="0"/>
              <a:t>ges Have Finally Caught Up to Inflation</a:t>
            </a:r>
          </a:p>
        </p:txBody>
      </p:sp>
      <p:sp>
        <p:nvSpPr>
          <p:cNvPr id="4" name="Slide Number Placeholder 3">
            <a:extLst>
              <a:ext uri="{FF2B5EF4-FFF2-40B4-BE49-F238E27FC236}">
                <a16:creationId xmlns:a16="http://schemas.microsoft.com/office/drawing/2014/main" id="{4D8021C9-7DEA-1D9E-B748-ACE0882A5281}"/>
              </a:ext>
            </a:extLst>
          </p:cNvPr>
          <p:cNvSpPr>
            <a:spLocks noGrp="1"/>
          </p:cNvSpPr>
          <p:nvPr>
            <p:ph type="sldNum" sz="quarter" idx="12"/>
          </p:nvPr>
        </p:nvSpPr>
        <p:spPr/>
        <p:txBody>
          <a:bodyPr/>
          <a:lstStyle/>
          <a:p>
            <a:fld id="{D9F085D5-EC86-4F6A-B501-C1359CB39116}" type="slidenum">
              <a:rPr lang="en-GB" smtClean="0"/>
              <a:t>33</a:t>
            </a:fld>
            <a:endParaRPr lang="en-GB"/>
          </a:p>
        </p:txBody>
      </p:sp>
      <p:sp>
        <p:nvSpPr>
          <p:cNvPr id="7" name="TextBox 6">
            <a:extLst>
              <a:ext uri="{FF2B5EF4-FFF2-40B4-BE49-F238E27FC236}">
                <a16:creationId xmlns:a16="http://schemas.microsoft.com/office/drawing/2014/main" id="{DA8B25BE-2EF1-75A0-9B4E-012BAE5B9852}"/>
              </a:ext>
            </a:extLst>
          </p:cNvPr>
          <p:cNvSpPr txBox="1"/>
          <p:nvPr/>
        </p:nvSpPr>
        <p:spPr>
          <a:xfrm>
            <a:off x="4535714" y="6472762"/>
            <a:ext cx="6429829" cy="369332"/>
          </a:xfrm>
          <a:prstGeom prst="rect">
            <a:avLst/>
          </a:prstGeom>
          <a:noFill/>
        </p:spPr>
        <p:txBody>
          <a:bodyPr wrap="square" rtlCol="0">
            <a:spAutoFit/>
          </a:bodyPr>
          <a:lstStyle/>
          <a:p>
            <a:r>
              <a:rPr lang="en-US" dirty="0"/>
              <a:t>Federal Reserve of Atlanta, “Wage Tracker” and BLS</a:t>
            </a:r>
          </a:p>
        </p:txBody>
      </p:sp>
      <p:graphicFrame>
        <p:nvGraphicFramePr>
          <p:cNvPr id="3" name="Chart 2">
            <a:extLst>
              <a:ext uri="{FF2B5EF4-FFF2-40B4-BE49-F238E27FC236}">
                <a16:creationId xmlns:a16="http://schemas.microsoft.com/office/drawing/2014/main" id="{8B4B56AB-306C-02E3-E2ED-876A9681E342}"/>
              </a:ext>
            </a:extLst>
          </p:cNvPr>
          <p:cNvGraphicFramePr>
            <a:graphicFrameLocks noGrp="1"/>
          </p:cNvGraphicFramePr>
          <p:nvPr/>
        </p:nvGraphicFramePr>
        <p:xfrm>
          <a:off x="968644" y="1387098"/>
          <a:ext cx="9445356" cy="46649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9764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B9564-BF4D-6615-0CF7-23FAF6F688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E680A3-FC58-9C9A-8EE8-222D81535FF5}"/>
              </a:ext>
            </a:extLst>
          </p:cNvPr>
          <p:cNvSpPr>
            <a:spLocks noGrp="1"/>
          </p:cNvSpPr>
          <p:nvPr>
            <p:ph type="title"/>
          </p:nvPr>
        </p:nvSpPr>
        <p:spPr/>
        <p:txBody>
          <a:bodyPr/>
          <a:lstStyle/>
          <a:p>
            <a:r>
              <a:rPr lang="en-US" dirty="0">
                <a:solidFill>
                  <a:schemeClr val="bg1"/>
                </a:solidFill>
              </a:rPr>
              <a:t>Int</a:t>
            </a:r>
            <a:r>
              <a:rPr lang="en-US" dirty="0"/>
              <a:t>ernational Comparisons</a:t>
            </a:r>
          </a:p>
        </p:txBody>
      </p:sp>
      <p:sp>
        <p:nvSpPr>
          <p:cNvPr id="4" name="Slide Number Placeholder 3">
            <a:extLst>
              <a:ext uri="{FF2B5EF4-FFF2-40B4-BE49-F238E27FC236}">
                <a16:creationId xmlns:a16="http://schemas.microsoft.com/office/drawing/2014/main" id="{3E6B9BFA-DBD7-0253-FB92-EBC8AAE0FE9F}"/>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7" name="Content Placeholder 6">
            <a:extLst>
              <a:ext uri="{FF2B5EF4-FFF2-40B4-BE49-F238E27FC236}">
                <a16:creationId xmlns:a16="http://schemas.microsoft.com/office/drawing/2014/main" id="{97827EF5-EA41-EF52-8023-CE3EAD29ABF8}"/>
              </a:ext>
            </a:extLst>
          </p:cNvPr>
          <p:cNvPicPr>
            <a:picLocks noGrp="1" noChangeAspect="1"/>
          </p:cNvPicPr>
          <p:nvPr>
            <p:ph idx="1"/>
          </p:nvPr>
        </p:nvPicPr>
        <p:blipFill>
          <a:blip r:embed="rId2"/>
          <a:stretch>
            <a:fillRect/>
          </a:stretch>
        </p:blipFill>
        <p:spPr>
          <a:xfrm>
            <a:off x="7023329" y="1155306"/>
            <a:ext cx="3621022" cy="5120640"/>
          </a:xfrm>
        </p:spPr>
      </p:pic>
      <p:pic>
        <p:nvPicPr>
          <p:cNvPr id="10" name="Picture 9">
            <a:extLst>
              <a:ext uri="{FF2B5EF4-FFF2-40B4-BE49-F238E27FC236}">
                <a16:creationId xmlns:a16="http://schemas.microsoft.com/office/drawing/2014/main" id="{412DC7E7-7291-980F-3FD2-28FC5F681172}"/>
              </a:ext>
            </a:extLst>
          </p:cNvPr>
          <p:cNvPicPr>
            <a:picLocks noChangeAspect="1"/>
          </p:cNvPicPr>
          <p:nvPr/>
        </p:nvPicPr>
        <p:blipFill>
          <a:blip r:embed="rId3"/>
          <a:stretch>
            <a:fillRect/>
          </a:stretch>
        </p:blipFill>
        <p:spPr>
          <a:xfrm>
            <a:off x="1294086" y="1201026"/>
            <a:ext cx="4265904" cy="5029200"/>
          </a:xfrm>
          <a:prstGeom prst="rect">
            <a:avLst/>
          </a:prstGeom>
        </p:spPr>
      </p:pic>
      <p:sp>
        <p:nvSpPr>
          <p:cNvPr id="11" name="TextBox 10">
            <a:extLst>
              <a:ext uri="{FF2B5EF4-FFF2-40B4-BE49-F238E27FC236}">
                <a16:creationId xmlns:a16="http://schemas.microsoft.com/office/drawing/2014/main" id="{52208036-91AD-A9F7-6F9B-AC720455981A}"/>
              </a:ext>
            </a:extLst>
          </p:cNvPr>
          <p:cNvSpPr txBox="1"/>
          <p:nvPr/>
        </p:nvSpPr>
        <p:spPr>
          <a:xfrm>
            <a:off x="5717894" y="6516547"/>
            <a:ext cx="5486400" cy="369332"/>
          </a:xfrm>
          <a:prstGeom prst="rect">
            <a:avLst/>
          </a:prstGeom>
          <a:noFill/>
        </p:spPr>
        <p:txBody>
          <a:bodyPr wrap="square" rtlCol="0">
            <a:spAutoFit/>
          </a:bodyPr>
          <a:lstStyle/>
          <a:p>
            <a:r>
              <a:rPr lang="en-US" dirty="0"/>
              <a:t>IMF, </a:t>
            </a:r>
            <a:r>
              <a:rPr lang="en-US" i="1" dirty="0"/>
              <a:t>World Economic Outlook</a:t>
            </a:r>
            <a:r>
              <a:rPr lang="en-US" dirty="0"/>
              <a:t>, 4/2025</a:t>
            </a:r>
          </a:p>
        </p:txBody>
      </p:sp>
    </p:spTree>
    <p:extLst>
      <p:ext uri="{BB962C8B-B14F-4D97-AF65-F5344CB8AC3E}">
        <p14:creationId xmlns:p14="http://schemas.microsoft.com/office/powerpoint/2010/main" val="268934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0DF7B-BC1F-1BEB-0BB5-7CA3FB242908}"/>
              </a:ext>
            </a:extLst>
          </p:cNvPr>
          <p:cNvSpPr>
            <a:spLocks noGrp="1"/>
          </p:cNvSpPr>
          <p:nvPr>
            <p:ph type="title"/>
          </p:nvPr>
        </p:nvSpPr>
        <p:spPr/>
        <p:txBody>
          <a:bodyPr/>
          <a:lstStyle/>
          <a:p>
            <a:r>
              <a:rPr lang="en-US" dirty="0">
                <a:solidFill>
                  <a:schemeClr val="bg1"/>
                </a:solidFill>
              </a:rPr>
              <a:t>The </a:t>
            </a:r>
            <a:r>
              <a:rPr lang="en-US" dirty="0">
                <a:solidFill>
                  <a:srgbClr val="002060"/>
                </a:solidFill>
              </a:rPr>
              <a:t>State of the Economy &amp; Effects of Policy</a:t>
            </a:r>
            <a:endParaRPr lang="en-US" dirty="0"/>
          </a:p>
        </p:txBody>
      </p:sp>
      <p:sp>
        <p:nvSpPr>
          <p:cNvPr id="3" name="Content Placeholder 2">
            <a:extLst>
              <a:ext uri="{FF2B5EF4-FFF2-40B4-BE49-F238E27FC236}">
                <a16:creationId xmlns:a16="http://schemas.microsoft.com/office/drawing/2014/main" id="{0A854723-8240-3A30-2CE7-BDA5D5E71C4E}"/>
              </a:ext>
            </a:extLst>
          </p:cNvPr>
          <p:cNvSpPr>
            <a:spLocks noGrp="1"/>
          </p:cNvSpPr>
          <p:nvPr>
            <p:ph idx="1"/>
          </p:nvPr>
        </p:nvSpPr>
        <p:spPr/>
        <p:txBody>
          <a:bodyPr/>
          <a:lstStyle/>
          <a:p>
            <a:r>
              <a:rPr lang="en-US" dirty="0"/>
              <a:t>In terms of output and employment the economy is fully recovered</a:t>
            </a:r>
          </a:p>
          <a:p>
            <a:r>
              <a:rPr lang="en-US" dirty="0"/>
              <a:t>Inflation is still a bit elevated, but close to Fed target.</a:t>
            </a:r>
          </a:p>
          <a:p>
            <a:pPr marL="0" indent="0">
              <a:buNone/>
            </a:pPr>
            <a:r>
              <a:rPr lang="en-US" dirty="0"/>
              <a:t>Policy Effects</a:t>
            </a:r>
          </a:p>
          <a:p>
            <a:r>
              <a:rPr lang="en-US" dirty="0"/>
              <a:t>Biden Fiscal Stimulus  led to a rapid recovery, but may have been too big.</a:t>
            </a:r>
          </a:p>
          <a:p>
            <a:r>
              <a:rPr lang="en-US" dirty="0"/>
              <a:t>Fed reacted too little and too late and let inflation get out of control.</a:t>
            </a:r>
          </a:p>
          <a:p>
            <a:r>
              <a:rPr lang="en-US" dirty="0"/>
              <a:t>But since Spring 2023, Fed has been close to perfect.</a:t>
            </a:r>
          </a:p>
          <a:p>
            <a:pPr marL="0" indent="0">
              <a:buNone/>
            </a:pPr>
            <a:r>
              <a:rPr lang="en-US" dirty="0"/>
              <a:t>But Dark Clouds Are Looming on the Horizon,</a:t>
            </a:r>
          </a:p>
        </p:txBody>
      </p:sp>
      <p:sp>
        <p:nvSpPr>
          <p:cNvPr id="4" name="Slide Number Placeholder 3">
            <a:extLst>
              <a:ext uri="{FF2B5EF4-FFF2-40B4-BE49-F238E27FC236}">
                <a16:creationId xmlns:a16="http://schemas.microsoft.com/office/drawing/2014/main" id="{ACF59B1C-CDB6-F9FC-5F35-75BA2042DF96}"/>
              </a:ext>
            </a:extLst>
          </p:cNvPr>
          <p:cNvSpPr>
            <a:spLocks noGrp="1"/>
          </p:cNvSpPr>
          <p:nvPr>
            <p:ph type="sldNum" sz="quarter" idx="12"/>
          </p:nvPr>
        </p:nvSpPr>
        <p:spPr/>
        <p:txBody>
          <a:bodyPr/>
          <a:lstStyle/>
          <a:p>
            <a:fld id="{D9F085D5-EC86-4F6A-B501-C1359CB39116}" type="slidenum">
              <a:rPr lang="en-GB" smtClean="0"/>
              <a:t>35</a:t>
            </a:fld>
            <a:endParaRPr lang="en-GB"/>
          </a:p>
        </p:txBody>
      </p:sp>
    </p:spTree>
    <p:extLst>
      <p:ext uri="{BB962C8B-B14F-4D97-AF65-F5344CB8AC3E}">
        <p14:creationId xmlns:p14="http://schemas.microsoft.com/office/powerpoint/2010/main" val="338313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2B213-51E6-55F7-6306-4C21C192BB33}"/>
              </a:ext>
            </a:extLst>
          </p:cNvPr>
          <p:cNvSpPr>
            <a:spLocks noGrp="1"/>
          </p:cNvSpPr>
          <p:nvPr>
            <p:ph type="title"/>
          </p:nvPr>
        </p:nvSpPr>
        <p:spPr/>
        <p:txBody>
          <a:bodyPr/>
          <a:lstStyle/>
          <a:p>
            <a:r>
              <a:rPr lang="en-US" dirty="0">
                <a:solidFill>
                  <a:schemeClr val="bg1"/>
                </a:solidFill>
              </a:rPr>
              <a:t>Con</a:t>
            </a:r>
            <a:r>
              <a:rPr lang="en-US" dirty="0">
                <a:solidFill>
                  <a:schemeClr val="accent5">
                    <a:lumMod val="50000"/>
                  </a:schemeClr>
                </a:solidFill>
              </a:rPr>
              <a:t>sumers Are Not Happy (2/3rds of GDP)</a:t>
            </a:r>
            <a:endParaRPr lang="en-US" dirty="0">
              <a:solidFill>
                <a:schemeClr val="bg1"/>
              </a:solidFill>
            </a:endParaRPr>
          </a:p>
        </p:txBody>
      </p:sp>
      <p:sp>
        <p:nvSpPr>
          <p:cNvPr id="4" name="Slide Number Placeholder 3">
            <a:extLst>
              <a:ext uri="{FF2B5EF4-FFF2-40B4-BE49-F238E27FC236}">
                <a16:creationId xmlns:a16="http://schemas.microsoft.com/office/drawing/2014/main" id="{4231A08D-3BC4-5947-6471-D8556E4FA970}"/>
              </a:ext>
            </a:extLst>
          </p:cNvPr>
          <p:cNvSpPr>
            <a:spLocks noGrp="1"/>
          </p:cNvSpPr>
          <p:nvPr>
            <p:ph type="sldNum" sz="quarter" idx="12"/>
          </p:nvPr>
        </p:nvSpPr>
        <p:spPr/>
        <p:txBody>
          <a:bodyPr/>
          <a:lstStyle/>
          <a:p>
            <a:fld id="{D9F085D5-EC86-4F6A-B501-C1359CB39116}" type="slidenum">
              <a:rPr lang="en-GB" smtClean="0"/>
              <a:t>36</a:t>
            </a:fld>
            <a:endParaRPr lang="en-GB"/>
          </a:p>
        </p:txBody>
      </p:sp>
      <p:graphicFrame>
        <p:nvGraphicFramePr>
          <p:cNvPr id="6" name="Content Placeholder 5">
            <a:extLst>
              <a:ext uri="{FF2B5EF4-FFF2-40B4-BE49-F238E27FC236}">
                <a16:creationId xmlns:a16="http://schemas.microsoft.com/office/drawing/2014/main" id="{5C0A6BDC-C9F7-312E-D75C-7812960F4BDF}"/>
              </a:ext>
            </a:extLst>
          </p:cNvPr>
          <p:cNvGraphicFramePr>
            <a:graphicFrameLocks noGrp="1"/>
          </p:cNvGraphicFramePr>
          <p:nvPr>
            <p:ph idx="1"/>
            <p:extLst>
              <p:ext uri="{D42A27DB-BD31-4B8C-83A1-F6EECF244321}">
                <p14:modId xmlns:p14="http://schemas.microsoft.com/office/powerpoint/2010/main" val="674757145"/>
              </p:ext>
            </p:extLst>
          </p:nvPr>
        </p:nvGraphicFramePr>
        <p:xfrm>
          <a:off x="838200" y="1570038"/>
          <a:ext cx="10515600"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4300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F6E7-97D5-2F38-2973-C1DDD6021541}"/>
              </a:ext>
            </a:extLst>
          </p:cNvPr>
          <p:cNvSpPr>
            <a:spLocks noGrp="1"/>
          </p:cNvSpPr>
          <p:nvPr>
            <p:ph type="title"/>
          </p:nvPr>
        </p:nvSpPr>
        <p:spPr/>
        <p:txBody>
          <a:bodyPr/>
          <a:lstStyle/>
          <a:p>
            <a:r>
              <a:rPr lang="en-US" dirty="0">
                <a:solidFill>
                  <a:schemeClr val="bg1"/>
                </a:solidFill>
              </a:rPr>
              <a:t>The</a:t>
            </a:r>
            <a:r>
              <a:rPr lang="en-US" dirty="0"/>
              <a:t>y Are Worried about Inflation</a:t>
            </a:r>
          </a:p>
        </p:txBody>
      </p:sp>
      <p:sp>
        <p:nvSpPr>
          <p:cNvPr id="4" name="Slide Number Placeholder 3">
            <a:extLst>
              <a:ext uri="{FF2B5EF4-FFF2-40B4-BE49-F238E27FC236}">
                <a16:creationId xmlns:a16="http://schemas.microsoft.com/office/drawing/2014/main" id="{9A5AE6D3-A168-CDF5-EE34-BEC15F1B585A}"/>
              </a:ext>
            </a:extLst>
          </p:cNvPr>
          <p:cNvSpPr>
            <a:spLocks noGrp="1"/>
          </p:cNvSpPr>
          <p:nvPr>
            <p:ph type="sldNum" sz="quarter" idx="12"/>
          </p:nvPr>
        </p:nvSpPr>
        <p:spPr/>
        <p:txBody>
          <a:bodyPr/>
          <a:lstStyle/>
          <a:p>
            <a:fld id="{D9F085D5-EC86-4F6A-B501-C1359CB39116}" type="slidenum">
              <a:rPr lang="en-GB" smtClean="0"/>
              <a:t>37</a:t>
            </a:fld>
            <a:endParaRPr lang="en-GB"/>
          </a:p>
        </p:txBody>
      </p:sp>
      <p:graphicFrame>
        <p:nvGraphicFramePr>
          <p:cNvPr id="6" name="Content Placeholder 5">
            <a:extLst>
              <a:ext uri="{FF2B5EF4-FFF2-40B4-BE49-F238E27FC236}">
                <a16:creationId xmlns:a16="http://schemas.microsoft.com/office/drawing/2014/main" id="{59193BA7-DD2F-102E-D2B9-250CCFEA397D}"/>
              </a:ext>
            </a:extLst>
          </p:cNvPr>
          <p:cNvGraphicFramePr>
            <a:graphicFrameLocks noGrp="1"/>
          </p:cNvGraphicFramePr>
          <p:nvPr>
            <p:ph idx="1"/>
            <p:extLst>
              <p:ext uri="{D42A27DB-BD31-4B8C-83A1-F6EECF244321}">
                <p14:modId xmlns:p14="http://schemas.microsoft.com/office/powerpoint/2010/main" val="3181373939"/>
              </p:ext>
            </p:extLst>
          </p:nvPr>
        </p:nvGraphicFramePr>
        <p:xfrm>
          <a:off x="838200" y="1570038"/>
          <a:ext cx="10515600"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6135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3D6F-402F-17D4-A962-2A61F1D0A889}"/>
              </a:ext>
            </a:extLst>
          </p:cNvPr>
          <p:cNvSpPr>
            <a:spLocks noGrp="1"/>
          </p:cNvSpPr>
          <p:nvPr>
            <p:ph type="title"/>
          </p:nvPr>
        </p:nvSpPr>
        <p:spPr/>
        <p:txBody>
          <a:bodyPr/>
          <a:lstStyle/>
          <a:p>
            <a:r>
              <a:rPr lang="en-US" dirty="0">
                <a:solidFill>
                  <a:schemeClr val="bg1"/>
                </a:solidFill>
              </a:rPr>
              <a:t>An</a:t>
            </a:r>
            <a:r>
              <a:rPr lang="en-US" dirty="0"/>
              <a:t>d, Also Concerned about Policy Uncertainty</a:t>
            </a:r>
          </a:p>
        </p:txBody>
      </p:sp>
      <p:sp>
        <p:nvSpPr>
          <p:cNvPr id="4" name="Slide Number Placeholder 3">
            <a:extLst>
              <a:ext uri="{FF2B5EF4-FFF2-40B4-BE49-F238E27FC236}">
                <a16:creationId xmlns:a16="http://schemas.microsoft.com/office/drawing/2014/main" id="{2CADB858-793D-D7BA-935E-3C1D7D7369B8}"/>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6" name="Content Placeholder 5">
            <a:extLst>
              <a:ext uri="{FF2B5EF4-FFF2-40B4-BE49-F238E27FC236}">
                <a16:creationId xmlns:a16="http://schemas.microsoft.com/office/drawing/2014/main" id="{D5D60B02-4AA3-0C97-5F56-30D4C9BDD160}"/>
              </a:ext>
            </a:extLst>
          </p:cNvPr>
          <p:cNvPicPr>
            <a:picLocks noGrp="1" noChangeAspect="1"/>
          </p:cNvPicPr>
          <p:nvPr>
            <p:ph idx="1"/>
          </p:nvPr>
        </p:nvPicPr>
        <p:blipFill>
          <a:blip r:embed="rId2"/>
          <a:stretch>
            <a:fillRect/>
          </a:stretch>
        </p:blipFill>
        <p:spPr>
          <a:xfrm>
            <a:off x="552450" y="1404257"/>
            <a:ext cx="10515600" cy="4376057"/>
          </a:xfrm>
        </p:spPr>
      </p:pic>
    </p:spTree>
    <p:extLst>
      <p:ext uri="{BB962C8B-B14F-4D97-AF65-F5344CB8AC3E}">
        <p14:creationId xmlns:p14="http://schemas.microsoft.com/office/powerpoint/2010/main" val="2105660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C3D8-0702-CF5D-3572-D81A402A82AE}"/>
              </a:ext>
            </a:extLst>
          </p:cNvPr>
          <p:cNvSpPr>
            <a:spLocks noGrp="1"/>
          </p:cNvSpPr>
          <p:nvPr>
            <p:ph type="title"/>
          </p:nvPr>
        </p:nvSpPr>
        <p:spPr/>
        <p:txBody>
          <a:bodyPr/>
          <a:lstStyle/>
          <a:p>
            <a:r>
              <a:rPr lang="en-US" dirty="0">
                <a:solidFill>
                  <a:schemeClr val="bg1"/>
                </a:solidFill>
              </a:rPr>
              <a:t>Wh</a:t>
            </a:r>
            <a:r>
              <a:rPr lang="en-US" dirty="0">
                <a:solidFill>
                  <a:schemeClr val="accent5">
                    <a:lumMod val="50000"/>
                  </a:schemeClr>
                </a:solidFill>
              </a:rPr>
              <a:t>ere are Tariffs Going?</a:t>
            </a:r>
          </a:p>
        </p:txBody>
      </p:sp>
      <p:sp>
        <p:nvSpPr>
          <p:cNvPr id="4" name="Slide Number Placeholder 3">
            <a:extLst>
              <a:ext uri="{FF2B5EF4-FFF2-40B4-BE49-F238E27FC236}">
                <a16:creationId xmlns:a16="http://schemas.microsoft.com/office/drawing/2014/main" id="{C71BE94E-EED0-0D55-1324-25D7B7879917}"/>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5" name="Picture 4">
            <a:extLst>
              <a:ext uri="{FF2B5EF4-FFF2-40B4-BE49-F238E27FC236}">
                <a16:creationId xmlns:a16="http://schemas.microsoft.com/office/drawing/2014/main" id="{D64DCD21-32F8-EF25-5F0F-62D52BA0CCC2}"/>
              </a:ext>
            </a:extLst>
          </p:cNvPr>
          <p:cNvPicPr>
            <a:picLocks noChangeAspect="1"/>
          </p:cNvPicPr>
          <p:nvPr/>
        </p:nvPicPr>
        <p:blipFill>
          <a:blip r:embed="rId2"/>
          <a:stretch>
            <a:fillRect/>
          </a:stretch>
        </p:blipFill>
        <p:spPr>
          <a:xfrm>
            <a:off x="954014" y="1422079"/>
            <a:ext cx="10133086" cy="4480560"/>
          </a:xfrm>
          <a:prstGeom prst="rect">
            <a:avLst/>
          </a:prstGeom>
        </p:spPr>
      </p:pic>
      <p:grpSp>
        <p:nvGrpSpPr>
          <p:cNvPr id="13" name="Group 12">
            <a:extLst>
              <a:ext uri="{FF2B5EF4-FFF2-40B4-BE49-F238E27FC236}">
                <a16:creationId xmlns:a16="http://schemas.microsoft.com/office/drawing/2014/main" id="{685CECBD-E220-EC60-0AD9-514FCA7B4573}"/>
              </a:ext>
            </a:extLst>
          </p:cNvPr>
          <p:cNvGrpSpPr/>
          <p:nvPr/>
        </p:nvGrpSpPr>
        <p:grpSpPr>
          <a:xfrm>
            <a:off x="3189761" y="2231818"/>
            <a:ext cx="1621509" cy="3204103"/>
            <a:chOff x="5605413" y="2421052"/>
            <a:chExt cx="1621509" cy="3204103"/>
          </a:xfrm>
        </p:grpSpPr>
        <p:cxnSp>
          <p:nvCxnSpPr>
            <p:cNvPr id="9" name="Straight Connector 8">
              <a:extLst>
                <a:ext uri="{FF2B5EF4-FFF2-40B4-BE49-F238E27FC236}">
                  <a16:creationId xmlns:a16="http://schemas.microsoft.com/office/drawing/2014/main" id="{9BBD49DB-0DB5-D1FD-6187-3F502E00BD24}"/>
                </a:ext>
              </a:extLst>
            </p:cNvPr>
            <p:cNvCxnSpPr/>
            <p:nvPr/>
          </p:nvCxnSpPr>
          <p:spPr>
            <a:xfrm flipH="1">
              <a:off x="6464421" y="2799788"/>
              <a:ext cx="7256" cy="28253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7308457A-9D54-7D01-852C-989F9F2BFC06}"/>
                </a:ext>
              </a:extLst>
            </p:cNvPr>
            <p:cNvSpPr txBox="1"/>
            <p:nvPr/>
          </p:nvSpPr>
          <p:spPr>
            <a:xfrm>
              <a:off x="5605413" y="2421052"/>
              <a:ext cx="1621509" cy="4734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kern="1200" dirty="0"/>
                <a:t>    Inauguration</a:t>
              </a:r>
            </a:p>
          </p:txBody>
        </p:sp>
      </p:grpSp>
      <p:sp>
        <p:nvSpPr>
          <p:cNvPr id="18" name="TextBox 17">
            <a:extLst>
              <a:ext uri="{FF2B5EF4-FFF2-40B4-BE49-F238E27FC236}">
                <a16:creationId xmlns:a16="http://schemas.microsoft.com/office/drawing/2014/main" id="{9B6A7551-6F29-7891-87A9-F7E502E09467}"/>
              </a:ext>
            </a:extLst>
          </p:cNvPr>
          <p:cNvSpPr txBox="1"/>
          <p:nvPr/>
        </p:nvSpPr>
        <p:spPr>
          <a:xfrm>
            <a:off x="3032567" y="6064329"/>
            <a:ext cx="8542117"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“Data downloaded from </a:t>
            </a:r>
            <a:r>
              <a:rPr lang="en-US" b="0" i="0" u="none" strike="noStrike" dirty="0">
                <a:solidFill>
                  <a:srgbClr val="000000"/>
                </a:solidFill>
                <a:effectLst/>
                <a:latin typeface="Times New Roman" panose="02020603050405020304" pitchFamily="18" charset="0"/>
                <a:hlinkClick r:id="rId3"/>
              </a:rPr>
              <a:t>https://www.matteoiacoviello.com/tpu.htm</a:t>
            </a:r>
            <a:r>
              <a:rPr lang="en-US" b="0" i="0" u="sng" dirty="0">
                <a:solidFill>
                  <a:srgbClr val="000000"/>
                </a:solidFill>
                <a:effectLst/>
                <a:latin typeface="Times New Roman" panose="02020603050405020304" pitchFamily="18" charset="0"/>
              </a:rPr>
              <a:t> </a:t>
            </a:r>
            <a:r>
              <a:rPr lang="en-US" b="0" i="0" dirty="0">
                <a:solidFill>
                  <a:srgbClr val="000000"/>
                </a:solidFill>
                <a:effectLst/>
                <a:latin typeface="Times New Roman" panose="02020603050405020304" pitchFamily="18" charset="0"/>
              </a:rPr>
              <a:t>on May, 14,2025).</a:t>
            </a:r>
            <a:endParaRPr lang="en-US" dirty="0"/>
          </a:p>
        </p:txBody>
      </p:sp>
      <p:grpSp>
        <p:nvGrpSpPr>
          <p:cNvPr id="15" name="Group 14">
            <a:extLst>
              <a:ext uri="{FF2B5EF4-FFF2-40B4-BE49-F238E27FC236}">
                <a16:creationId xmlns:a16="http://schemas.microsoft.com/office/drawing/2014/main" id="{DC82E4CB-444F-F6F2-5C34-8A19C1321A39}"/>
              </a:ext>
            </a:extLst>
          </p:cNvPr>
          <p:cNvGrpSpPr/>
          <p:nvPr/>
        </p:nvGrpSpPr>
        <p:grpSpPr>
          <a:xfrm>
            <a:off x="4672078" y="2231818"/>
            <a:ext cx="2497455" cy="3216006"/>
            <a:chOff x="7095173" y="2409149"/>
            <a:chExt cx="2497455" cy="3216006"/>
          </a:xfrm>
        </p:grpSpPr>
        <p:cxnSp>
          <p:nvCxnSpPr>
            <p:cNvPr id="11" name="Straight Connector 10">
              <a:extLst>
                <a:ext uri="{FF2B5EF4-FFF2-40B4-BE49-F238E27FC236}">
                  <a16:creationId xmlns:a16="http://schemas.microsoft.com/office/drawing/2014/main" id="{E335CB65-3888-5077-2E60-C2E526C460E5}"/>
                </a:ext>
              </a:extLst>
            </p:cNvPr>
            <p:cNvCxnSpPr/>
            <p:nvPr/>
          </p:nvCxnSpPr>
          <p:spPr>
            <a:xfrm flipH="1">
              <a:off x="8221384" y="2799788"/>
              <a:ext cx="7256" cy="282536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
              <a:extLst>
                <a:ext uri="{FF2B5EF4-FFF2-40B4-BE49-F238E27FC236}">
                  <a16:creationId xmlns:a16="http://schemas.microsoft.com/office/drawing/2014/main" id="{7308457A-9D54-7D01-852C-989F9F2BFC06}"/>
                </a:ext>
              </a:extLst>
            </p:cNvPr>
            <p:cNvSpPr txBox="1"/>
            <p:nvPr/>
          </p:nvSpPr>
          <p:spPr>
            <a:xfrm>
              <a:off x="7095173" y="2409149"/>
              <a:ext cx="2497455" cy="47342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kern="1200" dirty="0"/>
                <a:t>  “Liberation Day”</a:t>
              </a:r>
            </a:p>
          </p:txBody>
        </p:sp>
      </p:grpSp>
    </p:spTree>
    <p:extLst>
      <p:ext uri="{BB962C8B-B14F-4D97-AF65-F5344CB8AC3E}">
        <p14:creationId xmlns:p14="http://schemas.microsoft.com/office/powerpoint/2010/main" val="413608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440229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63FB4-5C83-0373-BDB6-02EF2188DD27}"/>
              </a:ext>
            </a:extLst>
          </p:cNvPr>
          <p:cNvSpPr>
            <a:spLocks noGrp="1"/>
          </p:cNvSpPr>
          <p:nvPr>
            <p:ph type="title"/>
          </p:nvPr>
        </p:nvSpPr>
        <p:spPr/>
        <p:txBody>
          <a:bodyPr/>
          <a:lstStyle/>
          <a:p>
            <a:r>
              <a:rPr lang="en-US" dirty="0" err="1">
                <a:solidFill>
                  <a:schemeClr val="bg1"/>
                </a:solidFill>
              </a:rPr>
              <a:t>Sta</a:t>
            </a:r>
            <a:r>
              <a:rPr lang="en-US" dirty="0" err="1"/>
              <a:t>gFlation</a:t>
            </a:r>
            <a:r>
              <a:rPr lang="en-US" dirty="0"/>
              <a:t> and the Fed’s Dilemma</a:t>
            </a:r>
          </a:p>
        </p:txBody>
      </p:sp>
      <p:sp>
        <p:nvSpPr>
          <p:cNvPr id="4" name="Slide Number Placeholder 3">
            <a:extLst>
              <a:ext uri="{FF2B5EF4-FFF2-40B4-BE49-F238E27FC236}">
                <a16:creationId xmlns:a16="http://schemas.microsoft.com/office/drawing/2014/main" id="{5C81B7AB-0BCF-FA27-AC85-C94892B53E0F}"/>
              </a:ext>
            </a:extLst>
          </p:cNvPr>
          <p:cNvSpPr>
            <a:spLocks noGrp="1"/>
          </p:cNvSpPr>
          <p:nvPr>
            <p:ph type="sldNum" sz="quarter" idx="12"/>
          </p:nvPr>
        </p:nvSpPr>
        <p:spPr/>
        <p:txBody>
          <a:bodyPr/>
          <a:lstStyle/>
          <a:p>
            <a:fld id="{D9F085D5-EC86-4F6A-B501-C1359CB39116}" type="slidenum">
              <a:rPr lang="en-GB" smtClean="0"/>
              <a:t>40</a:t>
            </a:fld>
            <a:endParaRPr lang="en-GB"/>
          </a:p>
        </p:txBody>
      </p:sp>
      <p:pic>
        <p:nvPicPr>
          <p:cNvPr id="6" name="Picture 5">
            <a:extLst>
              <a:ext uri="{FF2B5EF4-FFF2-40B4-BE49-F238E27FC236}">
                <a16:creationId xmlns:a16="http://schemas.microsoft.com/office/drawing/2014/main" id="{E7072210-4C91-CC00-60D3-36D50AEA151C}"/>
              </a:ext>
            </a:extLst>
          </p:cNvPr>
          <p:cNvPicPr>
            <a:picLocks noChangeAspect="1"/>
          </p:cNvPicPr>
          <p:nvPr/>
        </p:nvPicPr>
        <p:blipFill>
          <a:blip r:embed="rId2"/>
          <a:stretch>
            <a:fillRect/>
          </a:stretch>
        </p:blipFill>
        <p:spPr>
          <a:xfrm>
            <a:off x="578124" y="1402465"/>
            <a:ext cx="11244094" cy="2743200"/>
          </a:xfrm>
          <a:prstGeom prst="rect">
            <a:avLst/>
          </a:prstGeom>
        </p:spPr>
      </p:pic>
      <p:sp>
        <p:nvSpPr>
          <p:cNvPr id="8" name="TextBox 7">
            <a:extLst>
              <a:ext uri="{FF2B5EF4-FFF2-40B4-BE49-F238E27FC236}">
                <a16:creationId xmlns:a16="http://schemas.microsoft.com/office/drawing/2014/main" id="{45B531E3-505E-F440-318E-C18F73C4F5FA}"/>
              </a:ext>
            </a:extLst>
          </p:cNvPr>
          <p:cNvSpPr txBox="1"/>
          <p:nvPr/>
        </p:nvSpPr>
        <p:spPr>
          <a:xfrm>
            <a:off x="4768769" y="6337682"/>
            <a:ext cx="6934682" cy="369332"/>
          </a:xfrm>
          <a:prstGeom prst="rect">
            <a:avLst/>
          </a:prstGeom>
          <a:noFill/>
        </p:spPr>
        <p:txBody>
          <a:bodyPr wrap="square">
            <a:spAutoFit/>
          </a:bodyPr>
          <a:lstStyle/>
          <a:p>
            <a:r>
              <a:rPr lang="en-US" dirty="0"/>
              <a:t>https://budgetlab.yale.edu/research/state-us-tariffs-may-23-2025</a:t>
            </a:r>
          </a:p>
        </p:txBody>
      </p:sp>
      <p:sp>
        <p:nvSpPr>
          <p:cNvPr id="16" name="Oval 15">
            <a:extLst>
              <a:ext uri="{FF2B5EF4-FFF2-40B4-BE49-F238E27FC236}">
                <a16:creationId xmlns:a16="http://schemas.microsoft.com/office/drawing/2014/main" id="{6FAD43D1-6CEC-D5AC-D616-BA4185622AF1}"/>
              </a:ext>
            </a:extLst>
          </p:cNvPr>
          <p:cNvSpPr/>
          <p:nvPr/>
        </p:nvSpPr>
        <p:spPr>
          <a:xfrm>
            <a:off x="3892379" y="3480983"/>
            <a:ext cx="496147" cy="3472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11301A4-F8B6-C2B5-D3CA-C8D6F387F342}"/>
              </a:ext>
            </a:extLst>
          </p:cNvPr>
          <p:cNvSpPr/>
          <p:nvPr/>
        </p:nvSpPr>
        <p:spPr>
          <a:xfrm>
            <a:off x="8834006" y="3468626"/>
            <a:ext cx="496147" cy="34724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8599C3A-9DE8-FD21-AEAC-8387E10180DE}"/>
              </a:ext>
            </a:extLst>
          </p:cNvPr>
          <p:cNvSpPr txBox="1"/>
          <p:nvPr/>
        </p:nvSpPr>
        <p:spPr>
          <a:xfrm>
            <a:off x="1076445" y="5416953"/>
            <a:ext cx="9942653" cy="461665"/>
          </a:xfrm>
          <a:prstGeom prst="rect">
            <a:avLst/>
          </a:prstGeom>
          <a:noFill/>
        </p:spPr>
        <p:txBody>
          <a:bodyPr wrap="square" rtlCol="0">
            <a:spAutoFit/>
          </a:bodyPr>
          <a:lstStyle/>
          <a:p>
            <a:r>
              <a:rPr lang="en-US" sz="2400" dirty="0"/>
              <a:t>The Dilemma:  To fight inflation the Fed needs to raise interest rates</a:t>
            </a:r>
          </a:p>
        </p:txBody>
      </p:sp>
      <p:sp>
        <p:nvSpPr>
          <p:cNvPr id="19" name="TextBox 18">
            <a:extLst>
              <a:ext uri="{FF2B5EF4-FFF2-40B4-BE49-F238E27FC236}">
                <a16:creationId xmlns:a16="http://schemas.microsoft.com/office/drawing/2014/main" id="{5FD0541C-081D-6D14-EA84-6A58A92DF2F3}"/>
              </a:ext>
            </a:extLst>
          </p:cNvPr>
          <p:cNvSpPr txBox="1"/>
          <p:nvPr/>
        </p:nvSpPr>
        <p:spPr>
          <a:xfrm>
            <a:off x="1228845" y="5764354"/>
            <a:ext cx="9942653" cy="461665"/>
          </a:xfrm>
          <a:prstGeom prst="rect">
            <a:avLst/>
          </a:prstGeom>
          <a:noFill/>
        </p:spPr>
        <p:txBody>
          <a:bodyPr wrap="square" rtlCol="0">
            <a:spAutoFit/>
          </a:bodyPr>
          <a:lstStyle/>
          <a:p>
            <a:r>
              <a:rPr lang="en-US" sz="2400" dirty="0"/>
              <a:t>                         To fight unemployment the Fed needs to lower interest rates</a:t>
            </a:r>
          </a:p>
        </p:txBody>
      </p:sp>
    </p:spTree>
    <p:extLst>
      <p:ext uri="{BB962C8B-B14F-4D97-AF65-F5344CB8AC3E}">
        <p14:creationId xmlns:p14="http://schemas.microsoft.com/office/powerpoint/2010/main" val="212245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950137-EA8B-ADC5-4FA1-635E8413A81B}"/>
              </a:ext>
            </a:extLst>
          </p:cNvPr>
          <p:cNvPicPr>
            <a:picLocks noChangeAspect="1"/>
          </p:cNvPicPr>
          <p:nvPr/>
        </p:nvPicPr>
        <p:blipFill>
          <a:blip r:embed="rId2"/>
          <a:stretch>
            <a:fillRect/>
          </a:stretch>
        </p:blipFill>
        <p:spPr>
          <a:xfrm>
            <a:off x="7806321" y="1559900"/>
            <a:ext cx="3592313" cy="4389120"/>
          </a:xfrm>
          <a:prstGeom prst="rect">
            <a:avLst/>
          </a:prstGeom>
        </p:spPr>
      </p:pic>
      <p:sp>
        <p:nvSpPr>
          <p:cNvPr id="2" name="Title 1">
            <a:extLst>
              <a:ext uri="{FF2B5EF4-FFF2-40B4-BE49-F238E27FC236}">
                <a16:creationId xmlns:a16="http://schemas.microsoft.com/office/drawing/2014/main" id="{0AE0698F-5F96-D565-7107-D84B89786FDD}"/>
              </a:ext>
            </a:extLst>
          </p:cNvPr>
          <p:cNvSpPr>
            <a:spLocks noGrp="1"/>
          </p:cNvSpPr>
          <p:nvPr>
            <p:ph type="title"/>
          </p:nvPr>
        </p:nvSpPr>
        <p:spPr/>
        <p:txBody>
          <a:bodyPr/>
          <a:lstStyle/>
          <a:p>
            <a:r>
              <a:rPr lang="en-US" dirty="0">
                <a:solidFill>
                  <a:schemeClr val="bg1"/>
                </a:solidFill>
              </a:rPr>
              <a:t>Wh</a:t>
            </a:r>
            <a:r>
              <a:rPr lang="en-US" dirty="0"/>
              <a:t>at Will the Fed Do?</a:t>
            </a:r>
          </a:p>
        </p:txBody>
      </p:sp>
      <p:sp>
        <p:nvSpPr>
          <p:cNvPr id="4" name="Slide Number Placeholder 3">
            <a:extLst>
              <a:ext uri="{FF2B5EF4-FFF2-40B4-BE49-F238E27FC236}">
                <a16:creationId xmlns:a16="http://schemas.microsoft.com/office/drawing/2014/main" id="{9B9B09DF-97B3-69F9-ED78-36917824A7F0}"/>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16" name="TextBox 15">
            <a:extLst>
              <a:ext uri="{FF2B5EF4-FFF2-40B4-BE49-F238E27FC236}">
                <a16:creationId xmlns:a16="http://schemas.microsoft.com/office/drawing/2014/main" id="{5FB0492D-78F9-EB2D-DB81-4399E6FC4AB7}"/>
              </a:ext>
            </a:extLst>
          </p:cNvPr>
          <p:cNvSpPr txBox="1"/>
          <p:nvPr/>
        </p:nvSpPr>
        <p:spPr>
          <a:xfrm>
            <a:off x="3178113" y="6089622"/>
            <a:ext cx="6094638" cy="646331"/>
          </a:xfrm>
          <a:prstGeom prst="rect">
            <a:avLst/>
          </a:prstGeom>
          <a:noFill/>
        </p:spPr>
        <p:txBody>
          <a:bodyPr wrap="square">
            <a:spAutoFit/>
          </a:bodyPr>
          <a:lstStyle/>
          <a:p>
            <a:r>
              <a:rPr lang="en-US" dirty="0"/>
              <a:t>https://www.cmegroup.com/markets/interest-rates/cme-fedwatch-tool.html</a:t>
            </a:r>
          </a:p>
        </p:txBody>
      </p:sp>
      <p:pic>
        <p:nvPicPr>
          <p:cNvPr id="21" name="Content Placeholder 20">
            <a:extLst>
              <a:ext uri="{FF2B5EF4-FFF2-40B4-BE49-F238E27FC236}">
                <a16:creationId xmlns:a16="http://schemas.microsoft.com/office/drawing/2014/main" id="{009B4B9F-785D-DBBC-89F7-09E4B3518043}"/>
              </a:ext>
            </a:extLst>
          </p:cNvPr>
          <p:cNvPicPr>
            <a:picLocks noGrp="1" noChangeAspect="1"/>
          </p:cNvPicPr>
          <p:nvPr>
            <p:ph idx="1"/>
          </p:nvPr>
        </p:nvPicPr>
        <p:blipFill>
          <a:blip r:embed="rId3"/>
          <a:stretch>
            <a:fillRect/>
          </a:stretch>
        </p:blipFill>
        <p:spPr>
          <a:xfrm>
            <a:off x="619172" y="1194140"/>
            <a:ext cx="6529395" cy="4754880"/>
          </a:xfrm>
        </p:spPr>
      </p:pic>
      <p:sp>
        <p:nvSpPr>
          <p:cNvPr id="17" name="Oval 16">
            <a:extLst>
              <a:ext uri="{FF2B5EF4-FFF2-40B4-BE49-F238E27FC236}">
                <a16:creationId xmlns:a16="http://schemas.microsoft.com/office/drawing/2014/main" id="{2FF04EC9-A592-C19C-6B0C-7FE3AFBEA163}"/>
              </a:ext>
            </a:extLst>
          </p:cNvPr>
          <p:cNvSpPr/>
          <p:nvPr/>
        </p:nvSpPr>
        <p:spPr>
          <a:xfrm>
            <a:off x="5607378" y="5296828"/>
            <a:ext cx="367991" cy="5687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647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68E38-C408-EF05-63EE-2181E47605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0AB5F-2346-C1AA-E39A-34DB9BD05FD7}"/>
              </a:ext>
            </a:extLst>
          </p:cNvPr>
          <p:cNvSpPr>
            <a:spLocks noGrp="1"/>
          </p:cNvSpPr>
          <p:nvPr>
            <p:ph type="title"/>
          </p:nvPr>
        </p:nvSpPr>
        <p:spPr/>
        <p:txBody>
          <a:bodyPr/>
          <a:lstStyle/>
          <a:p>
            <a:r>
              <a:rPr lang="en-US" dirty="0">
                <a:solidFill>
                  <a:schemeClr val="bg1"/>
                </a:solidFill>
              </a:rPr>
              <a:t>A B</a:t>
            </a:r>
            <a:r>
              <a:rPr lang="en-US" dirty="0"/>
              <a:t>rief Primer on Tariffs</a:t>
            </a:r>
          </a:p>
        </p:txBody>
      </p:sp>
      <p:sp>
        <p:nvSpPr>
          <p:cNvPr id="3" name="Content Placeholder 2">
            <a:extLst>
              <a:ext uri="{FF2B5EF4-FFF2-40B4-BE49-F238E27FC236}">
                <a16:creationId xmlns:a16="http://schemas.microsoft.com/office/drawing/2014/main" id="{8FBBB691-842F-70AA-31D1-5398CAEED578}"/>
              </a:ext>
            </a:extLst>
          </p:cNvPr>
          <p:cNvSpPr>
            <a:spLocks noGrp="1"/>
          </p:cNvSpPr>
          <p:nvPr>
            <p:ph idx="1"/>
          </p:nvPr>
        </p:nvSpPr>
        <p:spPr/>
        <p:txBody>
          <a:bodyPr>
            <a:normAutofit/>
          </a:bodyPr>
          <a:lstStyle/>
          <a:p>
            <a:r>
              <a:rPr lang="en-US" i="1" dirty="0"/>
              <a:t>Tariffs</a:t>
            </a:r>
            <a:r>
              <a:rPr lang="en-US" dirty="0"/>
              <a:t> are a sales tax on imported goods, </a:t>
            </a:r>
            <a:r>
              <a:rPr lang="en-US" i="1" dirty="0"/>
              <a:t>collected</a:t>
            </a:r>
            <a:r>
              <a:rPr lang="en-US" dirty="0"/>
              <a:t> from importers</a:t>
            </a:r>
          </a:p>
          <a:p>
            <a:r>
              <a:rPr lang="en-US" dirty="0"/>
              <a:t>The </a:t>
            </a:r>
            <a:r>
              <a:rPr lang="en-US" i="1" dirty="0"/>
              <a:t>burden</a:t>
            </a:r>
            <a:r>
              <a:rPr lang="en-US" dirty="0"/>
              <a:t> of the tariff in general falls on buyers of imports (consumers and firms) to the extent of higher prices and on the foreign country.</a:t>
            </a:r>
          </a:p>
          <a:p>
            <a:r>
              <a:rPr lang="en-US" dirty="0"/>
              <a:t>Economist don’t like tariffs in general because they “reduce the gains from trade.”</a:t>
            </a:r>
          </a:p>
          <a:p>
            <a:pPr lvl="1"/>
            <a:r>
              <a:rPr lang="en-US" dirty="0"/>
              <a:t>More efficient utilization of global resources:  “Why doesn’t Patrick Mahomes mow his own lawn?”</a:t>
            </a:r>
          </a:p>
          <a:p>
            <a:pPr lvl="1"/>
            <a:r>
              <a:rPr lang="en-US" dirty="0"/>
              <a:t>Economies of scale for producing for large markets: Lesotho and blue jeans.</a:t>
            </a:r>
          </a:p>
          <a:p>
            <a:r>
              <a:rPr lang="en-US" dirty="0"/>
              <a:t>Gains to Trade Taken to a New Level with Global supply chains</a:t>
            </a:r>
          </a:p>
        </p:txBody>
      </p:sp>
      <p:sp>
        <p:nvSpPr>
          <p:cNvPr id="4" name="Slide Number Placeholder 3">
            <a:extLst>
              <a:ext uri="{FF2B5EF4-FFF2-40B4-BE49-F238E27FC236}">
                <a16:creationId xmlns:a16="http://schemas.microsoft.com/office/drawing/2014/main" id="{D737A116-953B-BB7E-F354-160CFEC61DC5}"/>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112985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92EB-D19B-1507-61C0-ACAB291AFEED}"/>
              </a:ext>
            </a:extLst>
          </p:cNvPr>
          <p:cNvSpPr>
            <a:spLocks noGrp="1"/>
          </p:cNvSpPr>
          <p:nvPr>
            <p:ph type="title"/>
          </p:nvPr>
        </p:nvSpPr>
        <p:spPr/>
        <p:txBody>
          <a:bodyPr/>
          <a:lstStyle/>
          <a:p>
            <a:r>
              <a:rPr lang="en-US" dirty="0">
                <a:solidFill>
                  <a:schemeClr val="bg1"/>
                </a:solidFill>
              </a:rPr>
              <a:t>Pos</a:t>
            </a:r>
            <a:r>
              <a:rPr lang="en-US" dirty="0"/>
              <a:t>sible Economic Arguments for Tariffs</a:t>
            </a:r>
          </a:p>
        </p:txBody>
      </p:sp>
      <p:sp>
        <p:nvSpPr>
          <p:cNvPr id="3" name="Content Placeholder 2">
            <a:extLst>
              <a:ext uri="{FF2B5EF4-FFF2-40B4-BE49-F238E27FC236}">
                <a16:creationId xmlns:a16="http://schemas.microsoft.com/office/drawing/2014/main" id="{26528552-D03C-5EF2-5D7A-069C7A57779B}"/>
              </a:ext>
            </a:extLst>
          </p:cNvPr>
          <p:cNvSpPr>
            <a:spLocks noGrp="1"/>
          </p:cNvSpPr>
          <p:nvPr>
            <p:ph idx="1"/>
          </p:nvPr>
        </p:nvSpPr>
        <p:spPr/>
        <p:txBody>
          <a:bodyPr/>
          <a:lstStyle/>
          <a:p>
            <a:r>
              <a:rPr lang="en-US" dirty="0"/>
              <a:t>Possible arguments for tariffs</a:t>
            </a:r>
          </a:p>
          <a:p>
            <a:pPr lvl="1"/>
            <a:r>
              <a:rPr lang="en-US" dirty="0"/>
              <a:t>National Defense – strategic resource.  Do we need the capacity to make our own computer chips, just in case?</a:t>
            </a:r>
          </a:p>
          <a:p>
            <a:pPr lvl="1"/>
            <a:r>
              <a:rPr lang="en-US" dirty="0"/>
              <a:t>“Infant” Industry</a:t>
            </a:r>
          </a:p>
          <a:p>
            <a:pPr lvl="1"/>
            <a:r>
              <a:rPr lang="en-US" dirty="0"/>
              <a:t>Temporary strategy to reduce foreign tariffs</a:t>
            </a:r>
          </a:p>
          <a:p>
            <a:pPr marL="0" indent="0">
              <a:buNone/>
            </a:pPr>
            <a:endParaRPr lang="en-US" dirty="0"/>
          </a:p>
        </p:txBody>
      </p:sp>
      <p:sp>
        <p:nvSpPr>
          <p:cNvPr id="4" name="Slide Number Placeholder 3">
            <a:extLst>
              <a:ext uri="{FF2B5EF4-FFF2-40B4-BE49-F238E27FC236}">
                <a16:creationId xmlns:a16="http://schemas.microsoft.com/office/drawing/2014/main" id="{5DB3878C-063E-E7F6-34E2-9375B3AC1D1A}"/>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1730923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94C07-14FE-9E7B-02A8-176275CB4EC1}"/>
              </a:ext>
            </a:extLst>
          </p:cNvPr>
          <p:cNvSpPr>
            <a:spLocks noGrp="1"/>
          </p:cNvSpPr>
          <p:nvPr>
            <p:ph type="title"/>
          </p:nvPr>
        </p:nvSpPr>
        <p:spPr/>
        <p:txBody>
          <a:bodyPr/>
          <a:lstStyle/>
          <a:p>
            <a:r>
              <a:rPr lang="en-US" dirty="0">
                <a:solidFill>
                  <a:schemeClr val="bg1"/>
                </a:solidFill>
              </a:rPr>
              <a:t>As </a:t>
            </a:r>
            <a:r>
              <a:rPr lang="en-US" dirty="0">
                <a:solidFill>
                  <a:schemeClr val="accent5">
                    <a:lumMod val="50000"/>
                  </a:schemeClr>
                </a:solidFill>
              </a:rPr>
              <a:t>of July 7th</a:t>
            </a:r>
            <a:endParaRPr lang="en-US" dirty="0">
              <a:solidFill>
                <a:schemeClr val="bg1"/>
              </a:solidFill>
            </a:endParaRPr>
          </a:p>
        </p:txBody>
      </p:sp>
      <p:sp>
        <p:nvSpPr>
          <p:cNvPr id="4" name="Slide Number Placeholder 3">
            <a:extLst>
              <a:ext uri="{FF2B5EF4-FFF2-40B4-BE49-F238E27FC236}">
                <a16:creationId xmlns:a16="http://schemas.microsoft.com/office/drawing/2014/main" id="{9E814845-7104-9C7E-29CF-5403D2F3F89A}"/>
              </a:ext>
            </a:extLst>
          </p:cNvPr>
          <p:cNvSpPr>
            <a:spLocks noGrp="1"/>
          </p:cNvSpPr>
          <p:nvPr>
            <p:ph type="sldNum" sz="quarter" idx="12"/>
          </p:nvPr>
        </p:nvSpPr>
        <p:spPr/>
        <p:txBody>
          <a:bodyPr/>
          <a:lstStyle/>
          <a:p>
            <a:fld id="{D9F085D5-EC86-4F6A-B501-C1359CB39116}" type="slidenum">
              <a:rPr lang="en-GB" smtClean="0"/>
              <a:t>44</a:t>
            </a:fld>
            <a:endParaRPr lang="en-GB"/>
          </a:p>
        </p:txBody>
      </p:sp>
      <p:pic>
        <p:nvPicPr>
          <p:cNvPr id="10" name="Content Placeholder 9">
            <a:extLst>
              <a:ext uri="{FF2B5EF4-FFF2-40B4-BE49-F238E27FC236}">
                <a16:creationId xmlns:a16="http://schemas.microsoft.com/office/drawing/2014/main" id="{5A745B67-3E8B-798E-BDA5-4F2F2580C1DF}"/>
              </a:ext>
            </a:extLst>
          </p:cNvPr>
          <p:cNvPicPr>
            <a:picLocks noGrp="1" noChangeAspect="1"/>
          </p:cNvPicPr>
          <p:nvPr>
            <p:ph idx="1"/>
          </p:nvPr>
        </p:nvPicPr>
        <p:blipFill>
          <a:blip r:embed="rId2"/>
          <a:stretch>
            <a:fillRect/>
          </a:stretch>
        </p:blipFill>
        <p:spPr>
          <a:xfrm>
            <a:off x="905618" y="1734160"/>
            <a:ext cx="4784889" cy="2468880"/>
          </a:xfrm>
        </p:spPr>
      </p:pic>
      <p:pic>
        <p:nvPicPr>
          <p:cNvPr id="12" name="Picture 11">
            <a:extLst>
              <a:ext uri="{FF2B5EF4-FFF2-40B4-BE49-F238E27FC236}">
                <a16:creationId xmlns:a16="http://schemas.microsoft.com/office/drawing/2014/main" id="{39D99925-2F65-4FAC-06F4-0B13B6DD5CC4}"/>
              </a:ext>
            </a:extLst>
          </p:cNvPr>
          <p:cNvPicPr>
            <a:picLocks noChangeAspect="1"/>
          </p:cNvPicPr>
          <p:nvPr/>
        </p:nvPicPr>
        <p:blipFill>
          <a:blip r:embed="rId3"/>
          <a:stretch>
            <a:fillRect/>
          </a:stretch>
        </p:blipFill>
        <p:spPr>
          <a:xfrm>
            <a:off x="6316890" y="2105593"/>
            <a:ext cx="5532119" cy="4023360"/>
          </a:xfrm>
          <a:prstGeom prst="rect">
            <a:avLst/>
          </a:prstGeom>
        </p:spPr>
      </p:pic>
    </p:spTree>
    <p:extLst>
      <p:ext uri="{BB962C8B-B14F-4D97-AF65-F5344CB8AC3E}">
        <p14:creationId xmlns:p14="http://schemas.microsoft.com/office/powerpoint/2010/main" val="906264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34CEC-B70A-CEB8-0019-BCF89589ED66}"/>
              </a:ext>
            </a:extLst>
          </p:cNvPr>
          <p:cNvSpPr>
            <a:spLocks noGrp="1"/>
          </p:cNvSpPr>
          <p:nvPr>
            <p:ph type="title"/>
          </p:nvPr>
        </p:nvSpPr>
        <p:spPr/>
        <p:txBody>
          <a:bodyPr/>
          <a:lstStyle/>
          <a:p>
            <a:r>
              <a:rPr lang="en-US" dirty="0">
                <a:solidFill>
                  <a:schemeClr val="bg1"/>
                </a:solidFill>
              </a:rPr>
              <a:t>Ge</a:t>
            </a:r>
            <a:r>
              <a:rPr lang="en-US" dirty="0"/>
              <a:t>tting Tough or Getting Taco?</a:t>
            </a:r>
          </a:p>
        </p:txBody>
      </p:sp>
      <p:pic>
        <p:nvPicPr>
          <p:cNvPr id="6" name="Content Placeholder 5">
            <a:extLst>
              <a:ext uri="{FF2B5EF4-FFF2-40B4-BE49-F238E27FC236}">
                <a16:creationId xmlns:a16="http://schemas.microsoft.com/office/drawing/2014/main" id="{04ADE34F-779B-2DB3-B184-39DB697DFC90}"/>
              </a:ext>
            </a:extLst>
          </p:cNvPr>
          <p:cNvPicPr>
            <a:picLocks noGrp="1" noChangeAspect="1"/>
          </p:cNvPicPr>
          <p:nvPr>
            <p:ph idx="1"/>
          </p:nvPr>
        </p:nvPicPr>
        <p:blipFill>
          <a:blip r:embed="rId2"/>
          <a:stretch>
            <a:fillRect/>
          </a:stretch>
        </p:blipFill>
        <p:spPr>
          <a:xfrm>
            <a:off x="2536324" y="1055833"/>
            <a:ext cx="5807656" cy="5303520"/>
          </a:xfrm>
        </p:spPr>
      </p:pic>
      <p:sp>
        <p:nvSpPr>
          <p:cNvPr id="4" name="Slide Number Placeholder 3">
            <a:extLst>
              <a:ext uri="{FF2B5EF4-FFF2-40B4-BE49-F238E27FC236}">
                <a16:creationId xmlns:a16="http://schemas.microsoft.com/office/drawing/2014/main" id="{0840C847-71D2-9292-A596-1E5C0BD3B319}"/>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8" name="TextBox 7">
            <a:extLst>
              <a:ext uri="{FF2B5EF4-FFF2-40B4-BE49-F238E27FC236}">
                <a16:creationId xmlns:a16="http://schemas.microsoft.com/office/drawing/2014/main" id="{3544C330-E456-2007-AD8F-205569BAF430}"/>
              </a:ext>
            </a:extLst>
          </p:cNvPr>
          <p:cNvSpPr txBox="1"/>
          <p:nvPr/>
        </p:nvSpPr>
        <p:spPr>
          <a:xfrm>
            <a:off x="4647520" y="6089622"/>
            <a:ext cx="6094638" cy="646331"/>
          </a:xfrm>
          <a:prstGeom prst="rect">
            <a:avLst/>
          </a:prstGeom>
          <a:noFill/>
        </p:spPr>
        <p:txBody>
          <a:bodyPr wrap="square">
            <a:spAutoFit/>
          </a:bodyPr>
          <a:lstStyle/>
          <a:p>
            <a:r>
              <a:rPr lang="en-US" dirty="0"/>
              <a:t>https://www.nytimes.com/2025/07/07/business/trump-tariffs-trade-deals-august-1.html</a:t>
            </a:r>
          </a:p>
        </p:txBody>
      </p:sp>
    </p:spTree>
    <p:extLst>
      <p:ext uri="{BB962C8B-B14F-4D97-AF65-F5344CB8AC3E}">
        <p14:creationId xmlns:p14="http://schemas.microsoft.com/office/powerpoint/2010/main" val="860517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948EF-04EA-09AF-559D-B35CB3260347}"/>
              </a:ext>
            </a:extLst>
          </p:cNvPr>
          <p:cNvSpPr>
            <a:spLocks noGrp="1"/>
          </p:cNvSpPr>
          <p:nvPr>
            <p:ph type="title"/>
          </p:nvPr>
        </p:nvSpPr>
        <p:spPr/>
        <p:txBody>
          <a:bodyPr/>
          <a:lstStyle/>
          <a:p>
            <a:r>
              <a:rPr lang="en-US" dirty="0">
                <a:solidFill>
                  <a:schemeClr val="bg1"/>
                </a:solidFill>
              </a:rPr>
              <a:t>His</a:t>
            </a:r>
            <a:r>
              <a:rPr lang="en-US" dirty="0">
                <a:solidFill>
                  <a:schemeClr val="accent5">
                    <a:lumMod val="50000"/>
                  </a:schemeClr>
                </a:solidFill>
              </a:rPr>
              <a:t>tory of US Average Effective Tariff Rates</a:t>
            </a:r>
            <a:endParaRPr lang="en-US" dirty="0"/>
          </a:p>
        </p:txBody>
      </p:sp>
      <p:sp>
        <p:nvSpPr>
          <p:cNvPr id="3" name="Content Placeholder 2">
            <a:extLst>
              <a:ext uri="{FF2B5EF4-FFF2-40B4-BE49-F238E27FC236}">
                <a16:creationId xmlns:a16="http://schemas.microsoft.com/office/drawing/2014/main" id="{D7C9D5A4-6400-56EE-C117-9A416A6F4222}"/>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CC2F728-1BCD-D472-B748-6BB787299373}"/>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8" name="TextBox 7">
            <a:extLst>
              <a:ext uri="{FF2B5EF4-FFF2-40B4-BE49-F238E27FC236}">
                <a16:creationId xmlns:a16="http://schemas.microsoft.com/office/drawing/2014/main" id="{25DAC09B-4644-6014-06E6-68EAA752C9F7}"/>
              </a:ext>
            </a:extLst>
          </p:cNvPr>
          <p:cNvSpPr txBox="1"/>
          <p:nvPr/>
        </p:nvSpPr>
        <p:spPr>
          <a:xfrm>
            <a:off x="3279228" y="6089622"/>
            <a:ext cx="9017875" cy="369332"/>
          </a:xfrm>
          <a:prstGeom prst="rect">
            <a:avLst/>
          </a:prstGeom>
          <a:noFill/>
        </p:spPr>
        <p:txBody>
          <a:bodyPr wrap="square">
            <a:spAutoFit/>
          </a:bodyPr>
          <a:lstStyle/>
          <a:p>
            <a:r>
              <a:rPr lang="en-US" dirty="0"/>
              <a:t>https://budgetlab.yale.edu/research/state-us-tariffs-april-15-2025</a:t>
            </a:r>
          </a:p>
        </p:txBody>
      </p:sp>
      <p:pic>
        <p:nvPicPr>
          <p:cNvPr id="7" name="Picture 6">
            <a:extLst>
              <a:ext uri="{FF2B5EF4-FFF2-40B4-BE49-F238E27FC236}">
                <a16:creationId xmlns:a16="http://schemas.microsoft.com/office/drawing/2014/main" id="{90E137A1-7E7D-49DA-E2DF-74203B876DDE}"/>
              </a:ext>
            </a:extLst>
          </p:cNvPr>
          <p:cNvPicPr>
            <a:picLocks noChangeAspect="1"/>
          </p:cNvPicPr>
          <p:nvPr/>
        </p:nvPicPr>
        <p:blipFill>
          <a:blip r:embed="rId2"/>
          <a:stretch>
            <a:fillRect/>
          </a:stretch>
        </p:blipFill>
        <p:spPr>
          <a:xfrm>
            <a:off x="1169861" y="1757329"/>
            <a:ext cx="9217151" cy="4389120"/>
          </a:xfrm>
          <a:prstGeom prst="rect">
            <a:avLst/>
          </a:prstGeom>
        </p:spPr>
      </p:pic>
      <p:cxnSp>
        <p:nvCxnSpPr>
          <p:cNvPr id="13" name="Straight Arrow Connector 12">
            <a:extLst>
              <a:ext uri="{FF2B5EF4-FFF2-40B4-BE49-F238E27FC236}">
                <a16:creationId xmlns:a16="http://schemas.microsoft.com/office/drawing/2014/main" id="{C9663945-D44D-0EA7-B500-7F7E722C74FC}"/>
              </a:ext>
            </a:extLst>
          </p:cNvPr>
          <p:cNvCxnSpPr>
            <a:cxnSpLocks/>
          </p:cNvCxnSpPr>
          <p:nvPr/>
        </p:nvCxnSpPr>
        <p:spPr>
          <a:xfrm flipV="1">
            <a:off x="6764971" y="4004003"/>
            <a:ext cx="0" cy="1124345"/>
          </a:xfrm>
          <a:prstGeom prst="straightConnector1">
            <a:avLst/>
          </a:prstGeom>
          <a:ln w="44450">
            <a:solidFill>
              <a:schemeClr val="accent6"/>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90A7F7-1688-902E-8814-456B9C2335DD}"/>
              </a:ext>
            </a:extLst>
          </p:cNvPr>
          <p:cNvSpPr txBox="1"/>
          <p:nvPr/>
        </p:nvSpPr>
        <p:spPr>
          <a:xfrm>
            <a:off x="6850400" y="5392555"/>
            <a:ext cx="1547004" cy="374076"/>
          </a:xfrm>
          <a:prstGeom prst="rect">
            <a:avLst/>
          </a:prstGeom>
          <a:noFill/>
        </p:spPr>
        <p:txBody>
          <a:bodyPr wrap="square" rtlCol="0">
            <a:spAutoFit/>
          </a:bodyPr>
          <a:lstStyle/>
          <a:p>
            <a:r>
              <a:rPr lang="en-US" dirty="0"/>
              <a:t>Smoot-Hawley</a:t>
            </a:r>
          </a:p>
        </p:txBody>
      </p:sp>
    </p:spTree>
    <p:extLst>
      <p:ext uri="{BB962C8B-B14F-4D97-AF65-F5344CB8AC3E}">
        <p14:creationId xmlns:p14="http://schemas.microsoft.com/office/powerpoint/2010/main" val="101944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A72E-E195-C699-F8A3-830016C36637}"/>
              </a:ext>
            </a:extLst>
          </p:cNvPr>
          <p:cNvSpPr>
            <a:spLocks noGrp="1"/>
          </p:cNvSpPr>
          <p:nvPr>
            <p:ph type="title"/>
          </p:nvPr>
        </p:nvSpPr>
        <p:spPr/>
        <p:txBody>
          <a:bodyPr/>
          <a:lstStyle/>
          <a:p>
            <a:r>
              <a:rPr lang="en-US" dirty="0">
                <a:solidFill>
                  <a:schemeClr val="bg1"/>
                </a:solidFill>
              </a:rPr>
              <a:t>Do</a:t>
            </a:r>
            <a:r>
              <a:rPr lang="en-US" dirty="0"/>
              <a:t>esn’t Congress Set Taxes, including Tariffs?</a:t>
            </a:r>
          </a:p>
        </p:txBody>
      </p:sp>
      <p:sp>
        <p:nvSpPr>
          <p:cNvPr id="3" name="Content Placeholder 2">
            <a:extLst>
              <a:ext uri="{FF2B5EF4-FFF2-40B4-BE49-F238E27FC236}">
                <a16:creationId xmlns:a16="http://schemas.microsoft.com/office/drawing/2014/main" id="{CA37338A-E9C3-02FA-B189-F9257019DD7F}"/>
              </a:ext>
            </a:extLst>
          </p:cNvPr>
          <p:cNvSpPr>
            <a:spLocks noGrp="1"/>
          </p:cNvSpPr>
          <p:nvPr>
            <p:ph idx="1"/>
          </p:nvPr>
        </p:nvSpPr>
        <p:spPr/>
        <p:txBody>
          <a:bodyPr>
            <a:normAutofit lnSpcReduction="10000"/>
          </a:bodyPr>
          <a:lstStyle/>
          <a:p>
            <a:r>
              <a:rPr lang="en-US" dirty="0"/>
              <a:t>Yes, but Congress has delegated the authority to </a:t>
            </a:r>
            <a:r>
              <a:rPr lang="en-US" i="1" dirty="0"/>
              <a:t>raise </a:t>
            </a:r>
            <a:r>
              <a:rPr lang="en-US" dirty="0"/>
              <a:t>tariffs 4 times</a:t>
            </a:r>
          </a:p>
          <a:p>
            <a:pPr marL="914400" lvl="1" indent="-457200">
              <a:buFont typeface="+mj-lt"/>
              <a:buAutoNum type="arabicPeriod"/>
            </a:pPr>
            <a:r>
              <a:rPr lang="en-US" dirty="0"/>
              <a:t>1930; If a foreign country  discriminates against US commerce, tariff rate </a:t>
            </a:r>
            <a:r>
              <a:rPr lang="en-US" dirty="0" err="1"/>
              <a:t>upt</a:t>
            </a:r>
            <a:r>
              <a:rPr lang="en-US" dirty="0"/>
              <a:t> to 50%</a:t>
            </a:r>
          </a:p>
          <a:p>
            <a:pPr marL="914400" lvl="1" indent="-457200">
              <a:buFont typeface="+mj-lt"/>
              <a:buAutoNum type="arabicPeriod"/>
            </a:pPr>
            <a:r>
              <a:rPr lang="en-US" dirty="0"/>
              <a:t>1962: If imports threaten national security following an investigation by the Secretary of Commerce</a:t>
            </a:r>
          </a:p>
          <a:p>
            <a:pPr marL="914400" lvl="1" indent="-457200">
              <a:buFont typeface="+mj-lt"/>
              <a:buAutoNum type="arabicPeriod"/>
            </a:pPr>
            <a:r>
              <a:rPr lang="en-US" dirty="0"/>
              <a:t>1974: If the US International Trade Commission finds that a surge in imports is harming domestic industries up to 50%.</a:t>
            </a:r>
          </a:p>
          <a:p>
            <a:pPr marL="914400" lvl="1" indent="-457200">
              <a:buFont typeface="+mj-lt"/>
              <a:buAutoNum type="arabicPeriod"/>
            </a:pPr>
            <a:r>
              <a:rPr lang="en-US" dirty="0"/>
              <a:t>1977:  President declares a national emergency due to “an unusual and extraordinary threat” originating outside the US. </a:t>
            </a:r>
          </a:p>
          <a:p>
            <a:pPr lvl="1"/>
            <a:endParaRPr lang="en-US" dirty="0"/>
          </a:p>
          <a:p>
            <a:pPr marL="0" indent="0">
              <a:buNone/>
            </a:pPr>
            <a:r>
              <a:rPr lang="en-US" dirty="0"/>
              <a:t>President Trump has been claiming tariff authority from 2&amp;4., but is being challenged in courts.</a:t>
            </a:r>
          </a:p>
        </p:txBody>
      </p:sp>
      <p:sp>
        <p:nvSpPr>
          <p:cNvPr id="4" name="Slide Number Placeholder 3">
            <a:extLst>
              <a:ext uri="{FF2B5EF4-FFF2-40B4-BE49-F238E27FC236}">
                <a16:creationId xmlns:a16="http://schemas.microsoft.com/office/drawing/2014/main" id="{E8700640-2DAE-539A-D52E-7D5DE66171E7}"/>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353392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BCAA9-7539-EECE-142D-A812BDFA49E2}"/>
              </a:ext>
            </a:extLst>
          </p:cNvPr>
          <p:cNvSpPr>
            <a:spLocks noGrp="1"/>
          </p:cNvSpPr>
          <p:nvPr>
            <p:ph type="title"/>
          </p:nvPr>
        </p:nvSpPr>
        <p:spPr/>
        <p:txBody>
          <a:bodyPr/>
          <a:lstStyle/>
          <a:p>
            <a:r>
              <a:rPr lang="en-US" dirty="0">
                <a:solidFill>
                  <a:schemeClr val="bg1"/>
                </a:solidFill>
              </a:rPr>
              <a:t>US </a:t>
            </a:r>
            <a:r>
              <a:rPr lang="en-US" dirty="0"/>
              <a:t>Trade Balance &amp; Types of Imports</a:t>
            </a:r>
          </a:p>
        </p:txBody>
      </p:sp>
      <p:pic>
        <p:nvPicPr>
          <p:cNvPr id="6" name="Content Placeholder 5">
            <a:extLst>
              <a:ext uri="{FF2B5EF4-FFF2-40B4-BE49-F238E27FC236}">
                <a16:creationId xmlns:a16="http://schemas.microsoft.com/office/drawing/2014/main" id="{8889568D-A472-319F-A7D8-AC1ADD5978BF}"/>
              </a:ext>
            </a:extLst>
          </p:cNvPr>
          <p:cNvPicPr>
            <a:picLocks noGrp="1" noChangeAspect="1"/>
          </p:cNvPicPr>
          <p:nvPr>
            <p:ph idx="1"/>
          </p:nvPr>
        </p:nvPicPr>
        <p:blipFill>
          <a:blip r:embed="rId2"/>
          <a:stretch>
            <a:fillRect/>
          </a:stretch>
        </p:blipFill>
        <p:spPr>
          <a:xfrm>
            <a:off x="-52086" y="1838994"/>
            <a:ext cx="6095877" cy="3474720"/>
          </a:xfrm>
        </p:spPr>
      </p:pic>
      <p:sp>
        <p:nvSpPr>
          <p:cNvPr id="4" name="Slide Number Placeholder 3">
            <a:extLst>
              <a:ext uri="{FF2B5EF4-FFF2-40B4-BE49-F238E27FC236}">
                <a16:creationId xmlns:a16="http://schemas.microsoft.com/office/drawing/2014/main" id="{EAB4E680-62D4-4A02-1224-965C91810FD4}"/>
              </a:ext>
            </a:extLst>
          </p:cNvPr>
          <p:cNvSpPr>
            <a:spLocks noGrp="1"/>
          </p:cNvSpPr>
          <p:nvPr>
            <p:ph type="sldNum" sz="quarter" idx="12"/>
          </p:nvPr>
        </p:nvSpPr>
        <p:spPr/>
        <p:txBody>
          <a:bodyPr/>
          <a:lstStyle/>
          <a:p>
            <a:fld id="{D9F085D5-EC86-4F6A-B501-C1359CB39116}" type="slidenum">
              <a:rPr lang="en-GB" smtClean="0"/>
              <a:t>48</a:t>
            </a:fld>
            <a:endParaRPr lang="en-GB"/>
          </a:p>
        </p:txBody>
      </p:sp>
      <p:sp>
        <p:nvSpPr>
          <p:cNvPr id="11" name="TextBox 10">
            <a:extLst>
              <a:ext uri="{FF2B5EF4-FFF2-40B4-BE49-F238E27FC236}">
                <a16:creationId xmlns:a16="http://schemas.microsoft.com/office/drawing/2014/main" id="{A9AD4F30-BC48-60FC-C865-94B38957C490}"/>
              </a:ext>
            </a:extLst>
          </p:cNvPr>
          <p:cNvSpPr txBox="1"/>
          <p:nvPr/>
        </p:nvSpPr>
        <p:spPr>
          <a:xfrm>
            <a:off x="3094264" y="6089622"/>
            <a:ext cx="8692923" cy="646331"/>
          </a:xfrm>
          <a:prstGeom prst="rect">
            <a:avLst/>
          </a:prstGeom>
          <a:noFill/>
        </p:spPr>
        <p:txBody>
          <a:bodyPr wrap="square">
            <a:spAutoFit/>
          </a:bodyPr>
          <a:lstStyle/>
          <a:p>
            <a:r>
              <a:rPr lang="en-US" dirty="0"/>
              <a:t>https://wits.worldbank.org/CountryProfile/en/Country/USA/Year/2022/TradeFlow/EXPIMP/Partner/by-region</a:t>
            </a:r>
          </a:p>
        </p:txBody>
      </p:sp>
      <p:pic>
        <p:nvPicPr>
          <p:cNvPr id="5" name="Picture 4">
            <a:extLst>
              <a:ext uri="{FF2B5EF4-FFF2-40B4-BE49-F238E27FC236}">
                <a16:creationId xmlns:a16="http://schemas.microsoft.com/office/drawing/2014/main" id="{83EA110F-7A61-6590-CD24-6FE57CF82FFC}"/>
              </a:ext>
            </a:extLst>
          </p:cNvPr>
          <p:cNvPicPr>
            <a:picLocks noChangeAspect="1"/>
          </p:cNvPicPr>
          <p:nvPr/>
        </p:nvPicPr>
        <p:blipFill>
          <a:blip r:embed="rId3"/>
          <a:stretch>
            <a:fillRect/>
          </a:stretch>
        </p:blipFill>
        <p:spPr>
          <a:xfrm>
            <a:off x="6043791" y="1812014"/>
            <a:ext cx="8529369" cy="2651760"/>
          </a:xfrm>
          <a:prstGeom prst="rect">
            <a:avLst/>
          </a:prstGeom>
        </p:spPr>
      </p:pic>
      <p:sp>
        <p:nvSpPr>
          <p:cNvPr id="3" name="Oval 2">
            <a:extLst>
              <a:ext uri="{FF2B5EF4-FFF2-40B4-BE49-F238E27FC236}">
                <a16:creationId xmlns:a16="http://schemas.microsoft.com/office/drawing/2014/main" id="{5B798553-03C7-EA95-99B7-809CA9761C05}"/>
              </a:ext>
            </a:extLst>
          </p:cNvPr>
          <p:cNvSpPr/>
          <p:nvPr/>
        </p:nvSpPr>
        <p:spPr>
          <a:xfrm>
            <a:off x="11613266" y="2973469"/>
            <a:ext cx="578734" cy="117904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C5E36B-6130-8FD5-2AFE-D1372EA91663}"/>
              </a:ext>
            </a:extLst>
          </p:cNvPr>
          <p:cNvSpPr txBox="1"/>
          <p:nvPr/>
        </p:nvSpPr>
        <p:spPr>
          <a:xfrm>
            <a:off x="6613071" y="4596493"/>
            <a:ext cx="5402880" cy="1077218"/>
          </a:xfrm>
          <a:prstGeom prst="rect">
            <a:avLst/>
          </a:prstGeom>
          <a:noFill/>
        </p:spPr>
        <p:txBody>
          <a:bodyPr wrap="square" rtlCol="0">
            <a:spAutoFit/>
          </a:bodyPr>
          <a:lstStyle/>
          <a:p>
            <a:r>
              <a:rPr lang="en-US" sz="3200" dirty="0">
                <a:solidFill>
                  <a:srgbClr val="FF0000"/>
                </a:solidFill>
              </a:rPr>
              <a:t>Imports are mostly production inputs, not consumer goods</a:t>
            </a:r>
          </a:p>
        </p:txBody>
      </p:sp>
    </p:spTree>
    <p:extLst>
      <p:ext uri="{BB962C8B-B14F-4D97-AF65-F5344CB8AC3E}">
        <p14:creationId xmlns:p14="http://schemas.microsoft.com/office/powerpoint/2010/main" val="359652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E714D-8DB5-339D-A2F5-49404F906250}"/>
              </a:ext>
            </a:extLst>
          </p:cNvPr>
          <p:cNvSpPr>
            <a:spLocks noGrp="1"/>
          </p:cNvSpPr>
          <p:nvPr>
            <p:ph type="title"/>
          </p:nvPr>
        </p:nvSpPr>
        <p:spPr>
          <a:xfrm>
            <a:off x="838200" y="0"/>
            <a:ext cx="10515600" cy="1778000"/>
          </a:xfrm>
        </p:spPr>
        <p:txBody>
          <a:bodyPr/>
          <a:lstStyle/>
          <a:p>
            <a:r>
              <a:rPr lang="en-US" dirty="0">
                <a:solidFill>
                  <a:schemeClr val="bg1"/>
                </a:solidFill>
              </a:rPr>
              <a:t>Co</a:t>
            </a:r>
            <a:r>
              <a:rPr lang="en-US" dirty="0"/>
              <a:t>untries for which US runs a </a:t>
            </a:r>
            <a:br>
              <a:rPr lang="en-US" dirty="0"/>
            </a:br>
            <a:r>
              <a:rPr lang="en-US" dirty="0"/>
              <a:t>Bilateral Trade Surplus</a:t>
            </a:r>
          </a:p>
        </p:txBody>
      </p:sp>
      <p:pic>
        <p:nvPicPr>
          <p:cNvPr id="6" name="Content Placeholder 5">
            <a:extLst>
              <a:ext uri="{FF2B5EF4-FFF2-40B4-BE49-F238E27FC236}">
                <a16:creationId xmlns:a16="http://schemas.microsoft.com/office/drawing/2014/main" id="{64A661B7-DE6F-9293-89C5-5AB66D65ED61}"/>
              </a:ext>
            </a:extLst>
          </p:cNvPr>
          <p:cNvPicPr>
            <a:picLocks noGrp="1" noChangeAspect="1"/>
          </p:cNvPicPr>
          <p:nvPr>
            <p:ph idx="1"/>
          </p:nvPr>
        </p:nvPicPr>
        <p:blipFill>
          <a:blip r:embed="rId2"/>
          <a:stretch>
            <a:fillRect/>
          </a:stretch>
        </p:blipFill>
        <p:spPr>
          <a:xfrm>
            <a:off x="1180796" y="1632024"/>
            <a:ext cx="10230421" cy="5120640"/>
          </a:xfrm>
        </p:spPr>
      </p:pic>
      <p:sp>
        <p:nvSpPr>
          <p:cNvPr id="4" name="Slide Number Placeholder 3">
            <a:extLst>
              <a:ext uri="{FF2B5EF4-FFF2-40B4-BE49-F238E27FC236}">
                <a16:creationId xmlns:a16="http://schemas.microsoft.com/office/drawing/2014/main" id="{13EA24C6-2CC8-981A-88AE-AA0E5F6236A4}"/>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1155035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761291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5B9B-E138-F325-1099-B6B24220F995}"/>
              </a:ext>
            </a:extLst>
          </p:cNvPr>
          <p:cNvSpPr>
            <a:spLocks noGrp="1"/>
          </p:cNvSpPr>
          <p:nvPr>
            <p:ph type="title"/>
          </p:nvPr>
        </p:nvSpPr>
        <p:spPr/>
        <p:txBody>
          <a:bodyPr/>
          <a:lstStyle/>
          <a:p>
            <a:r>
              <a:rPr lang="en-US" dirty="0">
                <a:solidFill>
                  <a:schemeClr val="bg1"/>
                </a:solidFill>
              </a:rPr>
              <a:t>Eco</a:t>
            </a:r>
            <a:r>
              <a:rPr lang="en-US" dirty="0"/>
              <a:t>nomic Significance of Trade Deficits</a:t>
            </a:r>
          </a:p>
        </p:txBody>
      </p:sp>
      <p:sp>
        <p:nvSpPr>
          <p:cNvPr id="3" name="Content Placeholder 2">
            <a:extLst>
              <a:ext uri="{FF2B5EF4-FFF2-40B4-BE49-F238E27FC236}">
                <a16:creationId xmlns:a16="http://schemas.microsoft.com/office/drawing/2014/main" id="{15CF0690-7813-2041-39EB-95549A81F573}"/>
              </a:ext>
            </a:extLst>
          </p:cNvPr>
          <p:cNvSpPr>
            <a:spLocks noGrp="1"/>
          </p:cNvSpPr>
          <p:nvPr>
            <p:ph idx="1"/>
          </p:nvPr>
        </p:nvSpPr>
        <p:spPr/>
        <p:txBody>
          <a:bodyPr/>
          <a:lstStyle/>
          <a:p>
            <a:r>
              <a:rPr lang="en-US" dirty="0">
                <a:solidFill>
                  <a:srgbClr val="FF0000"/>
                </a:solidFill>
              </a:rPr>
              <a:t>Bilateral trade deficits are not necessarily a sign of a problem</a:t>
            </a:r>
          </a:p>
          <a:p>
            <a:pPr lvl="1"/>
            <a:r>
              <a:rPr lang="en-US" dirty="0"/>
              <a:t>Patrick Mahomes and the teenager who mows his lawn.</a:t>
            </a:r>
          </a:p>
          <a:p>
            <a:pPr lvl="1"/>
            <a:r>
              <a:rPr lang="en-US" dirty="0"/>
              <a:t>Lesotho and the US,</a:t>
            </a:r>
          </a:p>
          <a:p>
            <a:r>
              <a:rPr lang="en-US" dirty="0">
                <a:solidFill>
                  <a:srgbClr val="FF0000"/>
                </a:solidFill>
              </a:rPr>
              <a:t>Total Trade Deficits can be good or bad</a:t>
            </a:r>
          </a:p>
          <a:p>
            <a:pPr lvl="1"/>
            <a:r>
              <a:rPr lang="en-US" dirty="0">
                <a:solidFill>
                  <a:schemeClr val="tx1"/>
                </a:solidFill>
              </a:rPr>
              <a:t>Is the foreign borrowing being used for productive investments.</a:t>
            </a:r>
          </a:p>
          <a:p>
            <a:pPr lvl="1"/>
            <a:endParaRPr lang="en-US" dirty="0"/>
          </a:p>
        </p:txBody>
      </p:sp>
      <p:sp>
        <p:nvSpPr>
          <p:cNvPr id="4" name="Slide Number Placeholder 3">
            <a:extLst>
              <a:ext uri="{FF2B5EF4-FFF2-40B4-BE49-F238E27FC236}">
                <a16:creationId xmlns:a16="http://schemas.microsoft.com/office/drawing/2014/main" id="{014757EF-613F-1E5B-F7A9-D398171D258F}"/>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205213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71766-F049-61B1-8E0F-36FA49498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0B868-618E-B06A-6F10-195B70893FF0}"/>
              </a:ext>
            </a:extLst>
          </p:cNvPr>
          <p:cNvSpPr>
            <a:spLocks noGrp="1"/>
          </p:cNvSpPr>
          <p:nvPr>
            <p:ph type="title"/>
          </p:nvPr>
        </p:nvSpPr>
        <p:spPr/>
        <p:txBody>
          <a:bodyPr/>
          <a:lstStyle/>
          <a:p>
            <a:r>
              <a:rPr lang="en-US" dirty="0">
                <a:solidFill>
                  <a:schemeClr val="bg1"/>
                </a:solidFill>
              </a:rPr>
              <a:t>US:  </a:t>
            </a:r>
            <a:r>
              <a:rPr lang="en-US" dirty="0">
                <a:solidFill>
                  <a:schemeClr val="accent5">
                    <a:lumMod val="50000"/>
                  </a:schemeClr>
                </a:solidFill>
              </a:rPr>
              <a:t>Since 2000s, Good or Bad?</a:t>
            </a:r>
            <a:endParaRPr lang="en-US" dirty="0"/>
          </a:p>
        </p:txBody>
      </p:sp>
      <p:pic>
        <p:nvPicPr>
          <p:cNvPr id="6" name="Content Placeholder 5">
            <a:extLst>
              <a:ext uri="{FF2B5EF4-FFF2-40B4-BE49-F238E27FC236}">
                <a16:creationId xmlns:a16="http://schemas.microsoft.com/office/drawing/2014/main" id="{B9836B6D-1AFC-30EC-82B4-0BF996CBD98A}"/>
              </a:ext>
            </a:extLst>
          </p:cNvPr>
          <p:cNvPicPr>
            <a:picLocks noGrp="1" noChangeAspect="1"/>
          </p:cNvPicPr>
          <p:nvPr>
            <p:ph idx="1"/>
          </p:nvPr>
        </p:nvPicPr>
        <p:blipFill>
          <a:blip r:embed="rId2"/>
          <a:stretch>
            <a:fillRect/>
          </a:stretch>
        </p:blipFill>
        <p:spPr>
          <a:xfrm>
            <a:off x="1136073" y="1226240"/>
            <a:ext cx="9753600" cy="4572000"/>
          </a:xfrm>
        </p:spPr>
      </p:pic>
      <p:sp>
        <p:nvSpPr>
          <p:cNvPr id="4" name="Slide Number Placeholder 3">
            <a:extLst>
              <a:ext uri="{FF2B5EF4-FFF2-40B4-BE49-F238E27FC236}">
                <a16:creationId xmlns:a16="http://schemas.microsoft.com/office/drawing/2014/main" id="{184CEE89-A0D8-7F11-534B-5C46BD9F556B}"/>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3981825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0F85F-9C79-4000-C8C7-26633612D5E0}"/>
              </a:ext>
            </a:extLst>
          </p:cNvPr>
          <p:cNvSpPr>
            <a:spLocks noGrp="1"/>
          </p:cNvSpPr>
          <p:nvPr>
            <p:ph type="title"/>
          </p:nvPr>
        </p:nvSpPr>
        <p:spPr/>
        <p:txBody>
          <a:bodyPr/>
          <a:lstStyle/>
          <a:p>
            <a:r>
              <a:rPr lang="en-US" dirty="0">
                <a:solidFill>
                  <a:schemeClr val="bg1"/>
                </a:solidFill>
              </a:rPr>
              <a:t>Wh</a:t>
            </a:r>
            <a:r>
              <a:rPr lang="en-US" dirty="0"/>
              <a:t>at about the China Shock?</a:t>
            </a:r>
          </a:p>
        </p:txBody>
      </p:sp>
      <p:sp>
        <p:nvSpPr>
          <p:cNvPr id="3" name="Content Placeholder 2">
            <a:extLst>
              <a:ext uri="{FF2B5EF4-FFF2-40B4-BE49-F238E27FC236}">
                <a16:creationId xmlns:a16="http://schemas.microsoft.com/office/drawing/2014/main" id="{41241E60-40FD-7562-BE2F-E75790341794}"/>
              </a:ext>
            </a:extLst>
          </p:cNvPr>
          <p:cNvSpPr>
            <a:spLocks noGrp="1"/>
          </p:cNvSpPr>
          <p:nvPr>
            <p:ph idx="1"/>
          </p:nvPr>
        </p:nvSpPr>
        <p:spPr/>
        <p:txBody>
          <a:bodyPr/>
          <a:lstStyle/>
          <a:p>
            <a:r>
              <a:rPr lang="en-US" dirty="0"/>
              <a:t>2000 Economist View of the Effects of Increasing Trade</a:t>
            </a:r>
          </a:p>
          <a:p>
            <a:pPr marL="914400" lvl="1" indent="-457200">
              <a:buFont typeface="+mj-lt"/>
              <a:buAutoNum type="arabicPeriod"/>
            </a:pPr>
            <a:r>
              <a:rPr lang="en-US" dirty="0"/>
              <a:t>Free Trade leads to more gains than losses</a:t>
            </a:r>
          </a:p>
          <a:p>
            <a:pPr marL="914400" lvl="1" indent="-457200">
              <a:buFont typeface="+mj-lt"/>
              <a:buAutoNum type="arabicPeriod"/>
            </a:pPr>
            <a:r>
              <a:rPr lang="en-US" dirty="0"/>
              <a:t>Trade was not the major cause of the decline in manufacturing employment nor in the rise of inequality.</a:t>
            </a:r>
          </a:p>
          <a:p>
            <a:pPr marL="914400" lvl="1" indent="-457200">
              <a:buFont typeface="+mj-lt"/>
              <a:buAutoNum type="arabicPeriod"/>
            </a:pPr>
            <a:r>
              <a:rPr lang="en-US" dirty="0"/>
              <a:t>Increasing trade would affect low skilled wages generally and not by trade-exposed workers </a:t>
            </a:r>
            <a:r>
              <a:rPr lang="en-US" dirty="0" err="1"/>
              <a:t>speciifically</a:t>
            </a:r>
            <a:r>
              <a:rPr lang="en-US" dirty="0"/>
              <a:t>.</a:t>
            </a:r>
          </a:p>
          <a:p>
            <a:pPr marL="914400" lvl="1" indent="-457200">
              <a:buFont typeface="+mj-lt"/>
              <a:buAutoNum type="arabicPeriod"/>
            </a:pPr>
            <a:r>
              <a:rPr lang="en-US" dirty="0"/>
              <a:t>Worker mobility was high.</a:t>
            </a:r>
          </a:p>
          <a:p>
            <a:r>
              <a:rPr lang="en-US" dirty="0"/>
              <a:t>Given 4, increasing trade should provide gains for most.</a:t>
            </a:r>
          </a:p>
        </p:txBody>
      </p:sp>
      <p:sp>
        <p:nvSpPr>
          <p:cNvPr id="4" name="Slide Number Placeholder 3">
            <a:extLst>
              <a:ext uri="{FF2B5EF4-FFF2-40B4-BE49-F238E27FC236}">
                <a16:creationId xmlns:a16="http://schemas.microsoft.com/office/drawing/2014/main" id="{CC697B8B-EF24-3A0E-1F00-50210BEB47F2}"/>
              </a:ext>
            </a:extLst>
          </p:cNvPr>
          <p:cNvSpPr>
            <a:spLocks noGrp="1"/>
          </p:cNvSpPr>
          <p:nvPr>
            <p:ph type="sldNum" sz="quarter" idx="12"/>
          </p:nvPr>
        </p:nvSpPr>
        <p:spPr/>
        <p:txBody>
          <a:bodyPr/>
          <a:lstStyle/>
          <a:p>
            <a:fld id="{D9F085D5-EC86-4F6A-B501-C1359CB39116}" type="slidenum">
              <a:rPr lang="en-GB" smtClean="0"/>
              <a:t>52</a:t>
            </a:fld>
            <a:endParaRPr lang="en-GB"/>
          </a:p>
        </p:txBody>
      </p:sp>
      <p:sp>
        <p:nvSpPr>
          <p:cNvPr id="6" name="TextBox 5">
            <a:extLst>
              <a:ext uri="{FF2B5EF4-FFF2-40B4-BE49-F238E27FC236}">
                <a16:creationId xmlns:a16="http://schemas.microsoft.com/office/drawing/2014/main" id="{641994A6-5581-8DF2-8366-6A99E21401A0}"/>
              </a:ext>
            </a:extLst>
          </p:cNvPr>
          <p:cNvSpPr txBox="1"/>
          <p:nvPr/>
        </p:nvSpPr>
        <p:spPr>
          <a:xfrm>
            <a:off x="3285763" y="6022655"/>
            <a:ext cx="7062004" cy="369332"/>
          </a:xfrm>
          <a:prstGeom prst="rect">
            <a:avLst/>
          </a:prstGeom>
          <a:noFill/>
        </p:spPr>
        <p:txBody>
          <a:bodyPr wrap="square">
            <a:spAutoFit/>
          </a:bodyPr>
          <a:lstStyle/>
          <a:p>
            <a:r>
              <a:rPr lang="en-US" dirty="0"/>
              <a:t>https://www.nber.org/system/files/working_papers/w21906/w21906.pdf</a:t>
            </a:r>
          </a:p>
        </p:txBody>
      </p:sp>
    </p:spTree>
    <p:extLst>
      <p:ext uri="{BB962C8B-B14F-4D97-AF65-F5344CB8AC3E}">
        <p14:creationId xmlns:p14="http://schemas.microsoft.com/office/powerpoint/2010/main" val="56015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78FC-DFD6-D26E-779C-CFE211069DDC}"/>
              </a:ext>
            </a:extLst>
          </p:cNvPr>
          <p:cNvSpPr>
            <a:spLocks noGrp="1"/>
          </p:cNvSpPr>
          <p:nvPr>
            <p:ph type="title"/>
          </p:nvPr>
        </p:nvSpPr>
        <p:spPr/>
        <p:txBody>
          <a:bodyPr/>
          <a:lstStyle/>
          <a:p>
            <a:r>
              <a:rPr lang="en-US" dirty="0">
                <a:solidFill>
                  <a:schemeClr val="bg1"/>
                </a:solidFill>
              </a:rPr>
              <a:t>The</a:t>
            </a:r>
            <a:r>
              <a:rPr lang="en-US" dirty="0"/>
              <a:t>  China Shock</a:t>
            </a:r>
          </a:p>
        </p:txBody>
      </p:sp>
      <p:pic>
        <p:nvPicPr>
          <p:cNvPr id="6" name="Content Placeholder 5">
            <a:extLst>
              <a:ext uri="{FF2B5EF4-FFF2-40B4-BE49-F238E27FC236}">
                <a16:creationId xmlns:a16="http://schemas.microsoft.com/office/drawing/2014/main" id="{456F00F6-6871-97DB-12DB-747C43C3996D}"/>
              </a:ext>
            </a:extLst>
          </p:cNvPr>
          <p:cNvPicPr>
            <a:picLocks noGrp="1" noChangeAspect="1"/>
          </p:cNvPicPr>
          <p:nvPr>
            <p:ph idx="1"/>
          </p:nvPr>
        </p:nvPicPr>
        <p:blipFill>
          <a:blip r:embed="rId2"/>
          <a:stretch>
            <a:fillRect/>
          </a:stretch>
        </p:blipFill>
        <p:spPr>
          <a:xfrm>
            <a:off x="-101960" y="1438664"/>
            <a:ext cx="5874986" cy="4206240"/>
          </a:xfrm>
        </p:spPr>
      </p:pic>
      <p:sp>
        <p:nvSpPr>
          <p:cNvPr id="4" name="Slide Number Placeholder 3">
            <a:extLst>
              <a:ext uri="{FF2B5EF4-FFF2-40B4-BE49-F238E27FC236}">
                <a16:creationId xmlns:a16="http://schemas.microsoft.com/office/drawing/2014/main" id="{C529A9CA-F33C-F6C0-E6A6-E62E7183EA5A}"/>
              </a:ext>
            </a:extLst>
          </p:cNvPr>
          <p:cNvSpPr>
            <a:spLocks noGrp="1"/>
          </p:cNvSpPr>
          <p:nvPr>
            <p:ph type="sldNum" sz="quarter" idx="12"/>
          </p:nvPr>
        </p:nvSpPr>
        <p:spPr/>
        <p:txBody>
          <a:bodyPr/>
          <a:lstStyle/>
          <a:p>
            <a:fld id="{D9F085D5-EC86-4F6A-B501-C1359CB39116}" type="slidenum">
              <a:rPr lang="en-GB" smtClean="0"/>
              <a:t>53</a:t>
            </a:fld>
            <a:endParaRPr lang="en-GB"/>
          </a:p>
        </p:txBody>
      </p:sp>
      <p:pic>
        <p:nvPicPr>
          <p:cNvPr id="8" name="Picture 7">
            <a:extLst>
              <a:ext uri="{FF2B5EF4-FFF2-40B4-BE49-F238E27FC236}">
                <a16:creationId xmlns:a16="http://schemas.microsoft.com/office/drawing/2014/main" id="{0CD6B36D-7241-912C-898D-3A304063A70C}"/>
              </a:ext>
            </a:extLst>
          </p:cNvPr>
          <p:cNvPicPr>
            <a:picLocks noChangeAspect="1"/>
          </p:cNvPicPr>
          <p:nvPr/>
        </p:nvPicPr>
        <p:blipFill>
          <a:blip r:embed="rId3"/>
          <a:stretch>
            <a:fillRect/>
          </a:stretch>
        </p:blipFill>
        <p:spPr>
          <a:xfrm>
            <a:off x="5665808" y="1487416"/>
            <a:ext cx="6173778" cy="3931920"/>
          </a:xfrm>
          <a:prstGeom prst="rect">
            <a:avLst/>
          </a:prstGeom>
        </p:spPr>
      </p:pic>
      <p:sp>
        <p:nvSpPr>
          <p:cNvPr id="3" name="TextBox 2">
            <a:extLst>
              <a:ext uri="{FF2B5EF4-FFF2-40B4-BE49-F238E27FC236}">
                <a16:creationId xmlns:a16="http://schemas.microsoft.com/office/drawing/2014/main" id="{802A4C63-22DC-A502-E337-9E3F3D252443}"/>
              </a:ext>
            </a:extLst>
          </p:cNvPr>
          <p:cNvSpPr txBox="1"/>
          <p:nvPr/>
        </p:nvSpPr>
        <p:spPr>
          <a:xfrm>
            <a:off x="2098221" y="5645451"/>
            <a:ext cx="9446079" cy="584775"/>
          </a:xfrm>
          <a:prstGeom prst="rect">
            <a:avLst/>
          </a:prstGeom>
          <a:noFill/>
        </p:spPr>
        <p:txBody>
          <a:bodyPr wrap="square" rtlCol="0">
            <a:spAutoFit/>
          </a:bodyPr>
          <a:lstStyle/>
          <a:p>
            <a:r>
              <a:rPr lang="en-US" sz="3200" dirty="0"/>
              <a:t>China Joins WTO in December of 2001</a:t>
            </a:r>
          </a:p>
        </p:txBody>
      </p:sp>
    </p:spTree>
    <p:extLst>
      <p:ext uri="{BB962C8B-B14F-4D97-AF65-F5344CB8AC3E}">
        <p14:creationId xmlns:p14="http://schemas.microsoft.com/office/powerpoint/2010/main" val="4076448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457E1-E645-F8A1-8596-3767739EBE2C}"/>
              </a:ext>
            </a:extLst>
          </p:cNvPr>
          <p:cNvSpPr>
            <a:spLocks noGrp="1"/>
          </p:cNvSpPr>
          <p:nvPr>
            <p:ph type="title"/>
          </p:nvPr>
        </p:nvSpPr>
        <p:spPr/>
        <p:txBody>
          <a:bodyPr/>
          <a:lstStyle/>
          <a:p>
            <a:r>
              <a:rPr lang="en-US" dirty="0">
                <a:solidFill>
                  <a:schemeClr val="bg1"/>
                </a:solidFill>
              </a:rPr>
              <a:t>Aut</a:t>
            </a:r>
            <a:r>
              <a:rPr lang="en-US" dirty="0"/>
              <a:t>or et. al.’s Conclusion</a:t>
            </a:r>
          </a:p>
        </p:txBody>
      </p:sp>
      <p:sp>
        <p:nvSpPr>
          <p:cNvPr id="3" name="Content Placeholder 2">
            <a:extLst>
              <a:ext uri="{FF2B5EF4-FFF2-40B4-BE49-F238E27FC236}">
                <a16:creationId xmlns:a16="http://schemas.microsoft.com/office/drawing/2014/main" id="{9ABB7A28-7D0E-03EA-11BF-AA982A3D2807}"/>
              </a:ext>
            </a:extLst>
          </p:cNvPr>
          <p:cNvSpPr>
            <a:spLocks noGrp="1"/>
          </p:cNvSpPr>
          <p:nvPr>
            <p:ph idx="1"/>
          </p:nvPr>
        </p:nvSpPr>
        <p:spPr>
          <a:xfrm>
            <a:off x="991892" y="1570730"/>
            <a:ext cx="10361907" cy="4351338"/>
          </a:xfrm>
        </p:spPr>
        <p:txBody>
          <a:bodyPr>
            <a:normAutofit/>
          </a:bodyPr>
          <a:lstStyle/>
          <a:p>
            <a:pPr marL="0" indent="0">
              <a:buNone/>
            </a:pPr>
            <a:r>
              <a:rPr lang="en-US" dirty="0"/>
              <a:t>While these results do not at all suggest that international trade is in the aggregate harmful to nations-indeed, China's unprecedented rise from widespread poverty bears testimony to trade's transformative economic power-it makes clear that trade not only has benefits but also significant costs. These include distributional costs, which theory has long recognized, and adjustment costs, which the literature has tended to downplay.</a:t>
            </a:r>
          </a:p>
          <a:p>
            <a:pPr marL="0" indent="0">
              <a:buNone/>
            </a:pPr>
            <a:r>
              <a:rPr lang="en-US" dirty="0">
                <a:solidFill>
                  <a:srgbClr val="FF0000"/>
                </a:solidFill>
              </a:rPr>
              <a:t>China shock showed that a rapid influx of imports can cause harm that is geographically concentrated and long lasting to communities with import competing industries.</a:t>
            </a:r>
          </a:p>
        </p:txBody>
      </p:sp>
      <p:sp>
        <p:nvSpPr>
          <p:cNvPr id="4" name="Slide Number Placeholder 3">
            <a:extLst>
              <a:ext uri="{FF2B5EF4-FFF2-40B4-BE49-F238E27FC236}">
                <a16:creationId xmlns:a16="http://schemas.microsoft.com/office/drawing/2014/main" id="{60B44613-9E4B-21C2-7303-4FB0E4799523}"/>
              </a:ext>
            </a:extLst>
          </p:cNvPr>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382700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8BD29-B7C0-25C0-4E0A-81FE0457BE61}"/>
              </a:ext>
            </a:extLst>
          </p:cNvPr>
          <p:cNvSpPr>
            <a:spLocks noGrp="1"/>
          </p:cNvSpPr>
          <p:nvPr>
            <p:ph type="title"/>
          </p:nvPr>
        </p:nvSpPr>
        <p:spPr/>
        <p:txBody>
          <a:bodyPr/>
          <a:lstStyle/>
          <a:p>
            <a:r>
              <a:rPr lang="en-US" dirty="0">
                <a:solidFill>
                  <a:schemeClr val="bg1"/>
                </a:solidFill>
              </a:rPr>
              <a:t>Tar</a:t>
            </a:r>
            <a:r>
              <a:rPr lang="en-US" dirty="0">
                <a:solidFill>
                  <a:schemeClr val="accent5">
                    <a:lumMod val="50000"/>
                  </a:schemeClr>
                </a:solidFill>
              </a:rPr>
              <a:t>iffs and Trade Deficits</a:t>
            </a:r>
          </a:p>
        </p:txBody>
      </p:sp>
      <p:sp>
        <p:nvSpPr>
          <p:cNvPr id="3" name="Content Placeholder 2">
            <a:extLst>
              <a:ext uri="{FF2B5EF4-FFF2-40B4-BE49-F238E27FC236}">
                <a16:creationId xmlns:a16="http://schemas.microsoft.com/office/drawing/2014/main" id="{8A586795-819F-4265-2986-CF0A82C5C8B8}"/>
              </a:ext>
            </a:extLst>
          </p:cNvPr>
          <p:cNvSpPr>
            <a:spLocks noGrp="1"/>
          </p:cNvSpPr>
          <p:nvPr>
            <p:ph idx="1"/>
          </p:nvPr>
        </p:nvSpPr>
        <p:spPr/>
        <p:txBody>
          <a:bodyPr>
            <a:normAutofit/>
          </a:bodyPr>
          <a:lstStyle/>
          <a:p>
            <a:r>
              <a:rPr lang="en-US" dirty="0"/>
              <a:t>Remember, Trade Deficits are the mirror image of investment greater than national saving.</a:t>
            </a:r>
          </a:p>
          <a:p>
            <a:r>
              <a:rPr lang="en-US" dirty="0">
                <a:solidFill>
                  <a:srgbClr val="FF0000"/>
                </a:solidFill>
              </a:rPr>
              <a:t>For the trade deficit to fall either national saving must rise and/or investment must fall (not what we want).</a:t>
            </a:r>
          </a:p>
          <a:p>
            <a:r>
              <a:rPr lang="en-US" dirty="0"/>
              <a:t>For national saving to rise</a:t>
            </a:r>
          </a:p>
          <a:p>
            <a:pPr lvl="1"/>
            <a:r>
              <a:rPr lang="en-US" dirty="0"/>
              <a:t>Households and businesses must save more, or</a:t>
            </a:r>
          </a:p>
          <a:p>
            <a:pPr lvl="1"/>
            <a:r>
              <a:rPr lang="en-US" dirty="0"/>
              <a:t>The government deficit must fall.</a:t>
            </a:r>
          </a:p>
        </p:txBody>
      </p:sp>
      <p:sp>
        <p:nvSpPr>
          <p:cNvPr id="4" name="Slide Number Placeholder 3">
            <a:extLst>
              <a:ext uri="{FF2B5EF4-FFF2-40B4-BE49-F238E27FC236}">
                <a16:creationId xmlns:a16="http://schemas.microsoft.com/office/drawing/2014/main" id="{B3C081A2-55C7-31BA-53E5-982BFFC7D4B0}"/>
              </a:ext>
            </a:extLst>
          </p:cNvPr>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402499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A0D52-6450-402A-3A6B-EA6C5799CBBB}"/>
              </a:ext>
            </a:extLst>
          </p:cNvPr>
          <p:cNvSpPr>
            <a:spLocks noGrp="1"/>
          </p:cNvSpPr>
          <p:nvPr>
            <p:ph type="title"/>
          </p:nvPr>
        </p:nvSpPr>
        <p:spPr/>
        <p:txBody>
          <a:bodyPr/>
          <a:lstStyle/>
          <a:p>
            <a:r>
              <a:rPr lang="en-US" dirty="0">
                <a:solidFill>
                  <a:schemeClr val="bg1"/>
                </a:solidFill>
              </a:rPr>
              <a:t>So,</a:t>
            </a:r>
            <a:r>
              <a:rPr lang="en-US" dirty="0"/>
              <a:t> What Do Tariffs Do?</a:t>
            </a:r>
          </a:p>
        </p:txBody>
      </p:sp>
      <p:sp>
        <p:nvSpPr>
          <p:cNvPr id="3" name="Content Placeholder 2">
            <a:extLst>
              <a:ext uri="{FF2B5EF4-FFF2-40B4-BE49-F238E27FC236}">
                <a16:creationId xmlns:a16="http://schemas.microsoft.com/office/drawing/2014/main" id="{70822079-4519-2892-FBC2-07DDC6E75E04}"/>
              </a:ext>
            </a:extLst>
          </p:cNvPr>
          <p:cNvSpPr>
            <a:spLocks noGrp="1"/>
          </p:cNvSpPr>
          <p:nvPr>
            <p:ph idx="1"/>
          </p:nvPr>
        </p:nvSpPr>
        <p:spPr/>
        <p:txBody>
          <a:bodyPr>
            <a:normAutofit lnSpcReduction="10000"/>
          </a:bodyPr>
          <a:lstStyle/>
          <a:p>
            <a:r>
              <a:rPr lang="en-US" dirty="0">
                <a:solidFill>
                  <a:srgbClr val="FF0000"/>
                </a:solidFill>
              </a:rPr>
              <a:t>Tariffs do increase national saving by raising revenue</a:t>
            </a:r>
            <a:r>
              <a:rPr lang="en-US" dirty="0"/>
              <a:t>, but also</a:t>
            </a:r>
          </a:p>
          <a:p>
            <a:r>
              <a:rPr lang="en-US" dirty="0"/>
              <a:t>Decrease the demand for the goods subject to the tariff, which</a:t>
            </a:r>
          </a:p>
          <a:p>
            <a:r>
              <a:rPr lang="en-US" dirty="0"/>
              <a:t>Increases the value of the dollar, thereby</a:t>
            </a:r>
          </a:p>
          <a:p>
            <a:pPr lvl="1"/>
            <a:r>
              <a:rPr lang="en-US" dirty="0"/>
              <a:t>Lowering our exports as domestic goods cost more to foreigners.</a:t>
            </a:r>
          </a:p>
          <a:p>
            <a:pPr lvl="1"/>
            <a:r>
              <a:rPr lang="en-US" dirty="0"/>
              <a:t>Offsets some but not all of the effect of the tariff on total imports, as non-tariffed imports are cheaper.</a:t>
            </a:r>
          </a:p>
          <a:p>
            <a:r>
              <a:rPr lang="en-US" dirty="0"/>
              <a:t>Net Effect (first approximation)</a:t>
            </a:r>
          </a:p>
          <a:p>
            <a:pPr lvl="1"/>
            <a:r>
              <a:rPr lang="en-US" dirty="0"/>
              <a:t>Exports fall, </a:t>
            </a:r>
            <a:r>
              <a:rPr lang="en-US" b="1" dirty="0"/>
              <a:t>Total Imports </a:t>
            </a:r>
            <a:r>
              <a:rPr lang="en-US" dirty="0"/>
              <a:t>fall, and the change in the trade balance is solely due to tariff revenues reducing the government deficit.</a:t>
            </a:r>
          </a:p>
          <a:p>
            <a:pPr lvl="1"/>
            <a:r>
              <a:rPr lang="en-US" dirty="0"/>
              <a:t>Composition of imports changes while the relative share of non-tariffed imports rises.</a:t>
            </a:r>
          </a:p>
          <a:p>
            <a:endParaRPr lang="en-US" dirty="0"/>
          </a:p>
        </p:txBody>
      </p:sp>
      <p:sp>
        <p:nvSpPr>
          <p:cNvPr id="4" name="Slide Number Placeholder 3">
            <a:extLst>
              <a:ext uri="{FF2B5EF4-FFF2-40B4-BE49-F238E27FC236}">
                <a16:creationId xmlns:a16="http://schemas.microsoft.com/office/drawing/2014/main" id="{7D2C60D4-605E-9568-4110-B0BF206579FB}"/>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228876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81A5-3154-BA48-27AE-0846516FEC2A}"/>
              </a:ext>
            </a:extLst>
          </p:cNvPr>
          <p:cNvSpPr>
            <a:spLocks noGrp="1"/>
          </p:cNvSpPr>
          <p:nvPr>
            <p:ph type="title"/>
          </p:nvPr>
        </p:nvSpPr>
        <p:spPr/>
        <p:txBody>
          <a:bodyPr/>
          <a:lstStyle/>
          <a:p>
            <a:r>
              <a:rPr lang="en-US" dirty="0">
                <a:solidFill>
                  <a:schemeClr val="bg1"/>
                </a:solidFill>
              </a:rPr>
              <a:t>Dis</a:t>
            </a:r>
            <a:r>
              <a:rPr lang="en-US" dirty="0"/>
              <a:t>tributional Effects</a:t>
            </a:r>
          </a:p>
        </p:txBody>
      </p:sp>
      <p:sp>
        <p:nvSpPr>
          <p:cNvPr id="3" name="Content Placeholder 2">
            <a:extLst>
              <a:ext uri="{FF2B5EF4-FFF2-40B4-BE49-F238E27FC236}">
                <a16:creationId xmlns:a16="http://schemas.microsoft.com/office/drawing/2014/main" id="{C39FB4EE-1EB5-540B-5B3E-49AC91165BF5}"/>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E712BC9-146A-0DF5-BCAC-29918872597C}"/>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12" name="TextBox 11">
            <a:extLst>
              <a:ext uri="{FF2B5EF4-FFF2-40B4-BE49-F238E27FC236}">
                <a16:creationId xmlns:a16="http://schemas.microsoft.com/office/drawing/2014/main" id="{E9945AF6-B35D-47A6-FC20-7B53CB303463}"/>
              </a:ext>
            </a:extLst>
          </p:cNvPr>
          <p:cNvSpPr txBox="1"/>
          <p:nvPr/>
        </p:nvSpPr>
        <p:spPr>
          <a:xfrm>
            <a:off x="3306026" y="5597688"/>
            <a:ext cx="8047774" cy="584775"/>
          </a:xfrm>
          <a:prstGeom prst="rect">
            <a:avLst/>
          </a:prstGeom>
          <a:noFill/>
        </p:spPr>
        <p:txBody>
          <a:bodyPr wrap="square" rtlCol="0">
            <a:spAutoFit/>
          </a:bodyPr>
          <a:lstStyle/>
          <a:p>
            <a:r>
              <a:rPr lang="en-US" sz="3200" dirty="0">
                <a:solidFill>
                  <a:srgbClr val="FF0000"/>
                </a:solidFill>
              </a:rPr>
              <a:t>Poor hurt relatively the most, “regressive” tax</a:t>
            </a:r>
          </a:p>
        </p:txBody>
      </p:sp>
      <p:pic>
        <p:nvPicPr>
          <p:cNvPr id="6" name="Picture 5">
            <a:extLst>
              <a:ext uri="{FF2B5EF4-FFF2-40B4-BE49-F238E27FC236}">
                <a16:creationId xmlns:a16="http://schemas.microsoft.com/office/drawing/2014/main" id="{B76A3C7D-98E1-8C21-A46F-324CA219A217}"/>
              </a:ext>
            </a:extLst>
          </p:cNvPr>
          <p:cNvPicPr>
            <a:picLocks noChangeAspect="1"/>
          </p:cNvPicPr>
          <p:nvPr/>
        </p:nvPicPr>
        <p:blipFill>
          <a:blip r:embed="rId2"/>
          <a:stretch>
            <a:fillRect/>
          </a:stretch>
        </p:blipFill>
        <p:spPr>
          <a:xfrm>
            <a:off x="883090" y="2457585"/>
            <a:ext cx="4845872" cy="3017520"/>
          </a:xfrm>
          <a:prstGeom prst="rect">
            <a:avLst/>
          </a:prstGeom>
        </p:spPr>
      </p:pic>
      <p:pic>
        <p:nvPicPr>
          <p:cNvPr id="10" name="Picture 9">
            <a:extLst>
              <a:ext uri="{FF2B5EF4-FFF2-40B4-BE49-F238E27FC236}">
                <a16:creationId xmlns:a16="http://schemas.microsoft.com/office/drawing/2014/main" id="{5F92705F-88A8-3AFA-2C9C-A4C2B3021064}"/>
              </a:ext>
            </a:extLst>
          </p:cNvPr>
          <p:cNvPicPr>
            <a:picLocks noChangeAspect="1"/>
          </p:cNvPicPr>
          <p:nvPr/>
        </p:nvPicPr>
        <p:blipFill>
          <a:blip r:embed="rId3"/>
          <a:stretch>
            <a:fillRect/>
          </a:stretch>
        </p:blipFill>
        <p:spPr>
          <a:xfrm>
            <a:off x="6716351" y="2488728"/>
            <a:ext cx="4900824" cy="3108960"/>
          </a:xfrm>
          <a:prstGeom prst="rect">
            <a:avLst/>
          </a:prstGeom>
        </p:spPr>
      </p:pic>
      <p:pic>
        <p:nvPicPr>
          <p:cNvPr id="14" name="Picture 13">
            <a:extLst>
              <a:ext uri="{FF2B5EF4-FFF2-40B4-BE49-F238E27FC236}">
                <a16:creationId xmlns:a16="http://schemas.microsoft.com/office/drawing/2014/main" id="{E56BA385-7549-2D90-CCC8-0D89E7F8A095}"/>
              </a:ext>
            </a:extLst>
          </p:cNvPr>
          <p:cNvPicPr>
            <a:picLocks noChangeAspect="1"/>
          </p:cNvPicPr>
          <p:nvPr/>
        </p:nvPicPr>
        <p:blipFill>
          <a:blip r:embed="rId4"/>
          <a:stretch>
            <a:fillRect/>
          </a:stretch>
        </p:blipFill>
        <p:spPr>
          <a:xfrm>
            <a:off x="1740021" y="1177425"/>
            <a:ext cx="9136822" cy="1280160"/>
          </a:xfrm>
          <a:prstGeom prst="rect">
            <a:avLst/>
          </a:prstGeom>
        </p:spPr>
      </p:pic>
      <p:sp>
        <p:nvSpPr>
          <p:cNvPr id="16" name="TextBox 15">
            <a:extLst>
              <a:ext uri="{FF2B5EF4-FFF2-40B4-BE49-F238E27FC236}">
                <a16:creationId xmlns:a16="http://schemas.microsoft.com/office/drawing/2014/main" id="{495A4517-FAF9-A3DD-EB44-CF6F3BE7E243}"/>
              </a:ext>
            </a:extLst>
          </p:cNvPr>
          <p:cNvSpPr txBox="1"/>
          <p:nvPr/>
        </p:nvSpPr>
        <p:spPr>
          <a:xfrm>
            <a:off x="3463698" y="6315104"/>
            <a:ext cx="8317365" cy="369332"/>
          </a:xfrm>
          <a:prstGeom prst="rect">
            <a:avLst/>
          </a:prstGeom>
          <a:noFill/>
        </p:spPr>
        <p:txBody>
          <a:bodyPr wrap="square">
            <a:spAutoFit/>
          </a:bodyPr>
          <a:lstStyle/>
          <a:p>
            <a:r>
              <a:rPr lang="en-US" dirty="0"/>
              <a:t>https://budgetlab.yale.edu/research/state-us-tariffs-july-7-2025</a:t>
            </a:r>
          </a:p>
        </p:txBody>
      </p:sp>
    </p:spTree>
    <p:extLst>
      <p:ext uri="{BB962C8B-B14F-4D97-AF65-F5344CB8AC3E}">
        <p14:creationId xmlns:p14="http://schemas.microsoft.com/office/powerpoint/2010/main" val="33731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EAC9-4748-B225-9EE9-2EEEED60D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E4030-9732-8614-20E6-655F3CF106F5}"/>
              </a:ext>
            </a:extLst>
          </p:cNvPr>
          <p:cNvSpPr>
            <a:spLocks noGrp="1"/>
          </p:cNvSpPr>
          <p:nvPr>
            <p:ph type="title"/>
          </p:nvPr>
        </p:nvSpPr>
        <p:spPr>
          <a:xfrm>
            <a:off x="838200" y="262649"/>
            <a:ext cx="10515600" cy="1325563"/>
          </a:xfrm>
        </p:spPr>
        <p:txBody>
          <a:bodyPr/>
          <a:lstStyle/>
          <a:p>
            <a:r>
              <a:rPr lang="en-US" sz="4400" dirty="0">
                <a:solidFill>
                  <a:schemeClr val="bg1"/>
                </a:solidFill>
              </a:rPr>
              <a:t>Put</a:t>
            </a:r>
            <a:r>
              <a:rPr lang="en-US" sz="4400" dirty="0">
                <a:solidFill>
                  <a:srgbClr val="002060"/>
                </a:solidFill>
              </a:rPr>
              <a:t>ting Tariff, Tax &amp; Spending Policies Together</a:t>
            </a:r>
            <a:endParaRPr lang="en-US" dirty="0"/>
          </a:p>
        </p:txBody>
      </p:sp>
      <p:sp>
        <p:nvSpPr>
          <p:cNvPr id="4" name="Slide Number Placeholder 3">
            <a:extLst>
              <a:ext uri="{FF2B5EF4-FFF2-40B4-BE49-F238E27FC236}">
                <a16:creationId xmlns:a16="http://schemas.microsoft.com/office/drawing/2014/main" id="{A69ECFB8-558D-FD4A-50BD-280A5E4C9A8A}"/>
              </a:ext>
            </a:extLst>
          </p:cNvPr>
          <p:cNvSpPr>
            <a:spLocks noGrp="1"/>
          </p:cNvSpPr>
          <p:nvPr>
            <p:ph type="sldNum" sz="quarter" idx="12"/>
          </p:nvPr>
        </p:nvSpPr>
        <p:spPr/>
        <p:txBody>
          <a:bodyPr/>
          <a:lstStyle/>
          <a:p>
            <a:fld id="{D9F085D5-EC86-4F6A-B501-C1359CB39116}" type="slidenum">
              <a:rPr lang="en-GB" smtClean="0"/>
              <a:t>58</a:t>
            </a:fld>
            <a:endParaRPr lang="en-GB"/>
          </a:p>
        </p:txBody>
      </p:sp>
      <p:sp>
        <p:nvSpPr>
          <p:cNvPr id="13" name="Content Placeholder 12">
            <a:extLst>
              <a:ext uri="{FF2B5EF4-FFF2-40B4-BE49-F238E27FC236}">
                <a16:creationId xmlns:a16="http://schemas.microsoft.com/office/drawing/2014/main" id="{45DDD220-4300-2D48-E3A7-F118F89B51FE}"/>
              </a:ext>
            </a:extLst>
          </p:cNvPr>
          <p:cNvSpPr>
            <a:spLocks noGrp="1"/>
          </p:cNvSpPr>
          <p:nvPr>
            <p:ph idx="1"/>
          </p:nvPr>
        </p:nvSpPr>
        <p:spPr>
          <a:xfrm>
            <a:off x="1001485" y="1753065"/>
            <a:ext cx="10515600" cy="4351338"/>
          </a:xfrm>
        </p:spPr>
        <p:txBody>
          <a:bodyPr/>
          <a:lstStyle/>
          <a:p>
            <a:r>
              <a:rPr lang="en-US" dirty="0"/>
              <a:t>Yale Budget Lab estimates for 10 years:</a:t>
            </a:r>
          </a:p>
          <a:p>
            <a:pPr lvl="1"/>
            <a:r>
              <a:rPr lang="en-US" dirty="0"/>
              <a:t>July 7</a:t>
            </a:r>
            <a:r>
              <a:rPr lang="en-US" baseline="30000" dirty="0"/>
              <a:t>th</a:t>
            </a:r>
            <a:r>
              <a:rPr lang="en-US" dirty="0"/>
              <a:t> tariffs will raise $2.6 trillion</a:t>
            </a:r>
          </a:p>
          <a:p>
            <a:pPr lvl="1"/>
            <a:r>
              <a:rPr lang="en-US" dirty="0"/>
              <a:t>One Big Beautiful Bill will raise deficits by $3.0 trillion</a:t>
            </a:r>
          </a:p>
          <a:p>
            <a:r>
              <a:rPr lang="en-US" dirty="0"/>
              <a:t>Net effect</a:t>
            </a:r>
          </a:p>
          <a:p>
            <a:pPr lvl="1"/>
            <a:r>
              <a:rPr lang="en-US" dirty="0"/>
              <a:t>Larger Deficits</a:t>
            </a:r>
          </a:p>
          <a:p>
            <a:pPr lvl="1"/>
            <a:r>
              <a:rPr lang="en-US" dirty="0"/>
              <a:t>Worsening Trade Deficit!</a:t>
            </a:r>
          </a:p>
          <a:p>
            <a:pPr lvl="1"/>
            <a:endParaRPr lang="en-US" dirty="0"/>
          </a:p>
        </p:txBody>
      </p:sp>
    </p:spTree>
    <p:extLst>
      <p:ext uri="{BB962C8B-B14F-4D97-AF65-F5344CB8AC3E}">
        <p14:creationId xmlns:p14="http://schemas.microsoft.com/office/powerpoint/2010/main" val="264631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animEffect transition="in" filter="fade">
                                      <p:cBhvr>
                                        <p:cTn id="7" dur="500"/>
                                        <p:tgtEl>
                                          <p:spTgt spid="1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4" end="4"/>
                                            </p:txEl>
                                          </p:spTgt>
                                        </p:tgtEl>
                                        <p:attrNameLst>
                                          <p:attrName>style.visibility</p:attrName>
                                        </p:attrNameLst>
                                      </p:cBhvr>
                                      <p:to>
                                        <p:strVal val="visible"/>
                                      </p:to>
                                    </p:set>
                                    <p:animEffect transition="in" filter="fade">
                                      <p:cBhvr>
                                        <p:cTn id="10" dur="500"/>
                                        <p:tgtEl>
                                          <p:spTgt spid="1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xEl>
                                              <p:pRg st="5" end="5"/>
                                            </p:txEl>
                                          </p:spTgt>
                                        </p:tgtEl>
                                        <p:attrNameLst>
                                          <p:attrName>style.visibility</p:attrName>
                                        </p:attrNameLst>
                                      </p:cBhvr>
                                      <p:to>
                                        <p:strVal val="visible"/>
                                      </p:to>
                                    </p:set>
                                    <p:animEffect transition="in" filter="fade">
                                      <p:cBhvr>
                                        <p:cTn id="13"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51852-F2A1-8E0D-8DBA-481A52EDFCC8}"/>
              </a:ext>
            </a:extLst>
          </p:cNvPr>
          <p:cNvSpPr>
            <a:spLocks noGrp="1"/>
          </p:cNvSpPr>
          <p:nvPr>
            <p:ph type="title"/>
          </p:nvPr>
        </p:nvSpPr>
        <p:spPr/>
        <p:txBody>
          <a:bodyPr/>
          <a:lstStyle/>
          <a:p>
            <a:r>
              <a:rPr lang="en-US" dirty="0">
                <a:solidFill>
                  <a:schemeClr val="bg1"/>
                </a:solidFill>
              </a:rPr>
              <a:t>But</a:t>
            </a:r>
            <a:r>
              <a:rPr lang="en-US" dirty="0"/>
              <a:t>, There is More!</a:t>
            </a:r>
          </a:p>
        </p:txBody>
      </p:sp>
      <p:pic>
        <p:nvPicPr>
          <p:cNvPr id="6" name="Content Placeholder 5">
            <a:extLst>
              <a:ext uri="{FF2B5EF4-FFF2-40B4-BE49-F238E27FC236}">
                <a16:creationId xmlns:a16="http://schemas.microsoft.com/office/drawing/2014/main" id="{A3205E5C-184E-6B53-15BF-28B2BE88273E}"/>
              </a:ext>
            </a:extLst>
          </p:cNvPr>
          <p:cNvPicPr>
            <a:picLocks noGrp="1" noChangeAspect="1"/>
          </p:cNvPicPr>
          <p:nvPr>
            <p:ph idx="1"/>
          </p:nvPr>
        </p:nvPicPr>
        <p:blipFill>
          <a:blip r:embed="rId2"/>
          <a:stretch>
            <a:fillRect/>
          </a:stretch>
        </p:blipFill>
        <p:spPr>
          <a:xfrm>
            <a:off x="838200" y="1494064"/>
            <a:ext cx="10515600" cy="4465865"/>
          </a:xfrm>
        </p:spPr>
      </p:pic>
      <p:sp>
        <p:nvSpPr>
          <p:cNvPr id="4" name="Slide Number Placeholder 3">
            <a:extLst>
              <a:ext uri="{FF2B5EF4-FFF2-40B4-BE49-F238E27FC236}">
                <a16:creationId xmlns:a16="http://schemas.microsoft.com/office/drawing/2014/main" id="{B4F1C36E-8A9C-4532-F033-319D8300CF63}"/>
              </a:ext>
            </a:extLst>
          </p:cNvPr>
          <p:cNvSpPr>
            <a:spLocks noGrp="1"/>
          </p:cNvSpPr>
          <p:nvPr>
            <p:ph type="sldNum" sz="quarter" idx="12"/>
          </p:nvPr>
        </p:nvSpPr>
        <p:spPr/>
        <p:txBody>
          <a:bodyPr/>
          <a:lstStyle/>
          <a:p>
            <a:fld id="{D9F085D5-EC86-4F6A-B501-C1359CB39116}" type="slidenum">
              <a:rPr lang="en-GB" smtClean="0"/>
              <a:t>59</a:t>
            </a:fld>
            <a:endParaRPr lang="en-GB"/>
          </a:p>
        </p:txBody>
      </p:sp>
    </p:spTree>
    <p:extLst>
      <p:ext uri="{BB962C8B-B14F-4D97-AF65-F5344CB8AC3E}">
        <p14:creationId xmlns:p14="http://schemas.microsoft.com/office/powerpoint/2010/main" val="848174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262860" y="1253331"/>
            <a:ext cx="11929140" cy="4351338"/>
          </a:xfrm>
        </p:spPr>
        <p:txBody>
          <a:bodyPr>
            <a:normAutofit/>
          </a:bodyPr>
          <a:lstStyle/>
          <a:p>
            <a:pPr>
              <a:spcAft>
                <a:spcPts val="1000"/>
              </a:spcAft>
            </a:pPr>
            <a:r>
              <a:rPr lang="en-US" dirty="0"/>
              <a:t>The Economics of Public Policy Issues</a:t>
            </a:r>
          </a:p>
          <a:p>
            <a:pPr lvl="1">
              <a:spcAft>
                <a:spcPts val="1000"/>
              </a:spcAft>
            </a:pPr>
            <a:r>
              <a:rPr lang="en-US" b="1" dirty="0"/>
              <a:t>Week 1 (7/8): Economic Update (including tariffs) (Geoffrey Woglom, Amherst College) </a:t>
            </a:r>
          </a:p>
          <a:p>
            <a:pPr lvl="1">
              <a:spcAft>
                <a:spcPts val="1000"/>
              </a:spcAft>
            </a:pPr>
            <a:r>
              <a:rPr lang="en-US" dirty="0"/>
              <a:t>Week 2 (7/15): Climate Change Economics (Sarah Jacobson, Williams College)</a:t>
            </a:r>
          </a:p>
          <a:p>
            <a:pPr lvl="1">
              <a:spcAft>
                <a:spcPts val="1000"/>
              </a:spcAft>
            </a:pPr>
            <a:r>
              <a:rPr lang="en-US" dirty="0"/>
              <a:t>Week 3 (7/22) The Economics of the Minimum Wage (Veronika Dolar Pace </a:t>
            </a:r>
            <a:r>
              <a:rPr lang="en-US"/>
              <a:t>University)</a:t>
            </a:r>
            <a:endParaRPr lang="en-US" dirty="0"/>
          </a:p>
          <a:p>
            <a:pPr lvl="1">
              <a:spcAft>
                <a:spcPts val="1000"/>
              </a:spcAft>
            </a:pPr>
            <a:r>
              <a:rPr lang="en-US" dirty="0"/>
              <a:t>Week 4 (7/29): Cryptocurrencies (Joan Nix Queens College (CUNY))</a:t>
            </a:r>
          </a:p>
          <a:p>
            <a:pPr lvl="1">
              <a:spcAft>
                <a:spcPts val="1000"/>
              </a:spcAft>
            </a:pPr>
            <a:r>
              <a:rPr lang="en-US" dirty="0"/>
              <a:t> Week 5 (8/5): Saving Social Security (Jon Haveman, Exec Director, NEED) </a:t>
            </a:r>
          </a:p>
          <a:p>
            <a:pPr lvl="1">
              <a:spcAft>
                <a:spcPts val="1000"/>
              </a:spcAft>
            </a:pPr>
            <a:r>
              <a:rPr lang="en-US" dirty="0"/>
              <a:t>Week 6 (8/12): Federal Debt and Deficits (Geoffrey Woglom, Amherst College)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28152513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3D001-8084-F82A-A840-495541A624CB}"/>
              </a:ext>
            </a:extLst>
          </p:cNvPr>
          <p:cNvSpPr>
            <a:spLocks noGrp="1"/>
          </p:cNvSpPr>
          <p:nvPr>
            <p:ph type="title"/>
          </p:nvPr>
        </p:nvSpPr>
        <p:spPr/>
        <p:txBody>
          <a:bodyPr/>
          <a:lstStyle/>
          <a:p>
            <a:r>
              <a:rPr lang="en-US" dirty="0">
                <a:solidFill>
                  <a:schemeClr val="bg1"/>
                </a:solidFill>
              </a:rPr>
              <a:t>Eco</a:t>
            </a:r>
            <a:r>
              <a:rPr lang="en-US" dirty="0"/>
              <a:t>nomists’ Famous Quotes</a:t>
            </a:r>
          </a:p>
        </p:txBody>
      </p:sp>
      <p:sp>
        <p:nvSpPr>
          <p:cNvPr id="4" name="Slide Number Placeholder 3">
            <a:extLst>
              <a:ext uri="{FF2B5EF4-FFF2-40B4-BE49-F238E27FC236}">
                <a16:creationId xmlns:a16="http://schemas.microsoft.com/office/drawing/2014/main" id="{8B85111E-51B0-7E5E-7648-82CFC7715DA5}"/>
              </a:ext>
            </a:extLst>
          </p:cNvPr>
          <p:cNvSpPr>
            <a:spLocks noGrp="1"/>
          </p:cNvSpPr>
          <p:nvPr>
            <p:ph type="sldNum" sz="quarter" idx="12"/>
          </p:nvPr>
        </p:nvSpPr>
        <p:spPr/>
        <p:txBody>
          <a:bodyPr/>
          <a:lstStyle/>
          <a:p>
            <a:fld id="{D9F085D5-EC86-4F6A-B501-C1359CB39116}" type="slidenum">
              <a:rPr lang="en-GB" smtClean="0"/>
              <a:t>60</a:t>
            </a:fld>
            <a:endParaRPr lang="en-GB"/>
          </a:p>
        </p:txBody>
      </p:sp>
      <p:pic>
        <p:nvPicPr>
          <p:cNvPr id="1032" name="Picture 8">
            <a:extLst>
              <a:ext uri="{FF2B5EF4-FFF2-40B4-BE49-F238E27FC236}">
                <a16:creationId xmlns:a16="http://schemas.microsoft.com/office/drawing/2014/main" id="{026B9159-FA43-8F38-9E32-C83E10CB6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12" y="1475346"/>
            <a:ext cx="4951826" cy="40233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94A48D3-87F4-4B20-E7FE-1CEA3D3530E0}"/>
              </a:ext>
            </a:extLst>
          </p:cNvPr>
          <p:cNvSpPr txBox="1"/>
          <p:nvPr/>
        </p:nvSpPr>
        <p:spPr>
          <a:xfrm>
            <a:off x="838201" y="5674179"/>
            <a:ext cx="5334000" cy="461665"/>
          </a:xfrm>
          <a:prstGeom prst="rect">
            <a:avLst/>
          </a:prstGeom>
          <a:noFill/>
        </p:spPr>
        <p:txBody>
          <a:bodyPr wrap="square" rtlCol="0">
            <a:spAutoFit/>
          </a:bodyPr>
          <a:lstStyle/>
          <a:p>
            <a:r>
              <a:rPr lang="en-US" sz="2400" dirty="0"/>
              <a:t>Rudiger Dornbusch in a happier moment</a:t>
            </a:r>
          </a:p>
        </p:txBody>
      </p:sp>
      <p:sp>
        <p:nvSpPr>
          <p:cNvPr id="9" name="TextBox 8">
            <a:extLst>
              <a:ext uri="{FF2B5EF4-FFF2-40B4-BE49-F238E27FC236}">
                <a16:creationId xmlns:a16="http://schemas.microsoft.com/office/drawing/2014/main" id="{53C2E3B9-2610-CA80-9701-029BC92CE385}"/>
              </a:ext>
            </a:extLst>
          </p:cNvPr>
          <p:cNvSpPr txBox="1"/>
          <p:nvPr/>
        </p:nvSpPr>
        <p:spPr>
          <a:xfrm>
            <a:off x="6172201" y="2090057"/>
            <a:ext cx="5412920" cy="1077218"/>
          </a:xfrm>
          <a:prstGeom prst="rect">
            <a:avLst/>
          </a:prstGeom>
          <a:noFill/>
        </p:spPr>
        <p:txBody>
          <a:bodyPr wrap="square" rtlCol="0">
            <a:spAutoFit/>
          </a:bodyPr>
          <a:lstStyle/>
          <a:p>
            <a:r>
              <a:rPr lang="en-US" sz="3200" dirty="0"/>
              <a:t>Crises take longer to arrive than you can possibly imagine,</a:t>
            </a:r>
          </a:p>
        </p:txBody>
      </p:sp>
      <p:sp>
        <p:nvSpPr>
          <p:cNvPr id="10" name="TextBox 9">
            <a:extLst>
              <a:ext uri="{FF2B5EF4-FFF2-40B4-BE49-F238E27FC236}">
                <a16:creationId xmlns:a16="http://schemas.microsoft.com/office/drawing/2014/main" id="{B84534B4-9E28-7695-BC70-043F9CD4E0BB}"/>
              </a:ext>
            </a:extLst>
          </p:cNvPr>
          <p:cNvSpPr txBox="1"/>
          <p:nvPr/>
        </p:nvSpPr>
        <p:spPr>
          <a:xfrm>
            <a:off x="6172201" y="3832467"/>
            <a:ext cx="5412920" cy="1569660"/>
          </a:xfrm>
          <a:prstGeom prst="rect">
            <a:avLst/>
          </a:prstGeom>
          <a:noFill/>
        </p:spPr>
        <p:txBody>
          <a:bodyPr wrap="square" rtlCol="0">
            <a:spAutoFit/>
          </a:bodyPr>
          <a:lstStyle/>
          <a:p>
            <a:r>
              <a:rPr lang="en-US" sz="3200" dirty="0"/>
              <a:t>But when they do come, they happen faster than you can possibly imagine.</a:t>
            </a:r>
          </a:p>
        </p:txBody>
      </p:sp>
    </p:spTree>
    <p:extLst>
      <p:ext uri="{BB962C8B-B14F-4D97-AF65-F5344CB8AC3E}">
        <p14:creationId xmlns:p14="http://schemas.microsoft.com/office/powerpoint/2010/main" val="375559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9C3D-E267-618D-106F-7EB17E86EF33}"/>
              </a:ext>
            </a:extLst>
          </p:cNvPr>
          <p:cNvSpPr>
            <a:spLocks noGrp="1"/>
          </p:cNvSpPr>
          <p:nvPr>
            <p:ph type="title"/>
          </p:nvPr>
        </p:nvSpPr>
        <p:spPr/>
        <p:txBody>
          <a:bodyPr/>
          <a:lstStyle/>
          <a:p>
            <a:r>
              <a:rPr lang="en-US" dirty="0">
                <a:solidFill>
                  <a:schemeClr val="bg1"/>
                </a:solidFill>
              </a:rPr>
              <a:t>My </a:t>
            </a:r>
            <a:r>
              <a:rPr lang="en-US" dirty="0">
                <a:solidFill>
                  <a:schemeClr val="accent5">
                    <a:lumMod val="50000"/>
                  </a:schemeClr>
                </a:solidFill>
              </a:rPr>
              <a:t>Goo</a:t>
            </a:r>
            <a:r>
              <a:rPr lang="en-US" dirty="0"/>
              <a:t>gle Site</a:t>
            </a:r>
          </a:p>
        </p:txBody>
      </p:sp>
      <p:sp>
        <p:nvSpPr>
          <p:cNvPr id="3" name="Content Placeholder 2">
            <a:extLst>
              <a:ext uri="{FF2B5EF4-FFF2-40B4-BE49-F238E27FC236}">
                <a16:creationId xmlns:a16="http://schemas.microsoft.com/office/drawing/2014/main" id="{72B02429-329F-D998-0EBA-0A029FCF7D7C}"/>
              </a:ext>
            </a:extLst>
          </p:cNvPr>
          <p:cNvSpPr>
            <a:spLocks noGrp="1"/>
          </p:cNvSpPr>
          <p:nvPr>
            <p:ph idx="1"/>
          </p:nvPr>
        </p:nvSpPr>
        <p:spPr/>
        <p:txBody>
          <a:bodyPr/>
          <a:lstStyle/>
          <a:p>
            <a:r>
              <a:rPr lang="en-US" dirty="0"/>
              <a:t>https://sites.google.com/view/macro-current-issues/economic-update</a:t>
            </a:r>
          </a:p>
        </p:txBody>
      </p:sp>
      <p:sp>
        <p:nvSpPr>
          <p:cNvPr id="4" name="Slide Number Placeholder 3">
            <a:extLst>
              <a:ext uri="{FF2B5EF4-FFF2-40B4-BE49-F238E27FC236}">
                <a16:creationId xmlns:a16="http://schemas.microsoft.com/office/drawing/2014/main" id="{19B6C0D6-4EF3-8732-D90B-920B467452B1}"/>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34830562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30B17-388C-5ADB-8DB7-0AA29996CE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EBECA9-D01B-28AC-8781-1F49B76911D2}"/>
              </a:ext>
            </a:extLst>
          </p:cNvPr>
          <p:cNvSpPr>
            <a:spLocks noGrp="1"/>
          </p:cNvSpPr>
          <p:nvPr>
            <p:ph type="title"/>
          </p:nvPr>
        </p:nvSpPr>
        <p:spPr>
          <a:xfrm>
            <a:off x="693057" y="224782"/>
            <a:ext cx="10515600" cy="953911"/>
          </a:xfrm>
        </p:spPr>
        <p:txBody>
          <a:bodyPr>
            <a:normAutofit/>
          </a:bodyPr>
          <a:lstStyle/>
          <a:p>
            <a:r>
              <a:rPr lang="en-US" dirty="0">
                <a:solidFill>
                  <a:schemeClr val="bg1"/>
                </a:solidFill>
              </a:rPr>
              <a:t> Nex</a:t>
            </a:r>
            <a:r>
              <a:rPr lang="en-US" dirty="0">
                <a:solidFill>
                  <a:schemeClr val="tx1"/>
                </a:solidFill>
              </a:rPr>
              <a:t>t Week: </a:t>
            </a:r>
            <a:r>
              <a:rPr lang="en-US" dirty="0"/>
              <a:t>Climate Change Economics</a:t>
            </a:r>
          </a:p>
        </p:txBody>
      </p:sp>
      <p:sp>
        <p:nvSpPr>
          <p:cNvPr id="3" name="Content Placeholder 2">
            <a:extLst>
              <a:ext uri="{FF2B5EF4-FFF2-40B4-BE49-F238E27FC236}">
                <a16:creationId xmlns:a16="http://schemas.microsoft.com/office/drawing/2014/main" id="{5CC9D928-6669-F363-223F-8BCF88832E8F}"/>
              </a:ext>
            </a:extLst>
          </p:cNvPr>
          <p:cNvSpPr>
            <a:spLocks noGrp="1"/>
          </p:cNvSpPr>
          <p:nvPr>
            <p:ph idx="1"/>
          </p:nvPr>
        </p:nvSpPr>
        <p:spPr>
          <a:xfrm>
            <a:off x="838200" y="2101082"/>
            <a:ext cx="4472709" cy="4151936"/>
          </a:xfrm>
        </p:spPr>
        <p:txBody>
          <a:bodyPr>
            <a:normAutofit/>
          </a:bodyPr>
          <a:lstStyle/>
          <a:p>
            <a:pPr marL="0" indent="0">
              <a:buNone/>
            </a:pPr>
            <a:r>
              <a:rPr lang="en-US" dirty="0"/>
              <a:t>Abating greenhouse gas emissions is costly… </a:t>
            </a:r>
          </a:p>
          <a:p>
            <a:pPr marL="0" indent="0">
              <a:spcAft>
                <a:spcPts val="1000"/>
              </a:spcAft>
              <a:buNone/>
            </a:pPr>
            <a:r>
              <a:rPr lang="en-US" dirty="0"/>
              <a:t>… but without action, climate change damages are even more costly.</a:t>
            </a:r>
          </a:p>
          <a:p>
            <a:pPr marL="0" indent="0">
              <a:spcAft>
                <a:spcPts val="1000"/>
              </a:spcAft>
              <a:buNone/>
            </a:pPr>
            <a:r>
              <a:rPr lang="en-US" dirty="0"/>
              <a:t>Goal is not zero emissions, but efficient level that achieves a balance.</a:t>
            </a:r>
          </a:p>
        </p:txBody>
      </p:sp>
      <p:pic>
        <p:nvPicPr>
          <p:cNvPr id="10" name="Picture 9">
            <a:extLst>
              <a:ext uri="{FF2B5EF4-FFF2-40B4-BE49-F238E27FC236}">
                <a16:creationId xmlns:a16="http://schemas.microsoft.com/office/drawing/2014/main" id="{ACB8A433-F3F3-7EE3-9A5D-E9AE13A08D45}"/>
              </a:ext>
            </a:extLst>
          </p:cNvPr>
          <p:cNvPicPr>
            <a:picLocks noChangeAspect="1"/>
          </p:cNvPicPr>
          <p:nvPr/>
        </p:nvPicPr>
        <p:blipFill>
          <a:blip r:embed="rId3"/>
          <a:stretch>
            <a:fillRect/>
          </a:stretch>
        </p:blipFill>
        <p:spPr>
          <a:xfrm>
            <a:off x="5239605" y="1469913"/>
            <a:ext cx="6668455" cy="5083100"/>
          </a:xfrm>
          <a:prstGeom prst="rect">
            <a:avLst/>
          </a:prstGeom>
        </p:spPr>
      </p:pic>
      <p:sp>
        <p:nvSpPr>
          <p:cNvPr id="8" name="TextBox 7">
            <a:extLst>
              <a:ext uri="{FF2B5EF4-FFF2-40B4-BE49-F238E27FC236}">
                <a16:creationId xmlns:a16="http://schemas.microsoft.com/office/drawing/2014/main" id="{6B368209-3F40-E17B-1F01-3378EFCB71AB}"/>
              </a:ext>
            </a:extLst>
          </p:cNvPr>
          <p:cNvSpPr txBox="1"/>
          <p:nvPr/>
        </p:nvSpPr>
        <p:spPr>
          <a:xfrm>
            <a:off x="5512131" y="3427844"/>
            <a:ext cx="2357304" cy="1107996"/>
          </a:xfrm>
          <a:prstGeom prst="rect">
            <a:avLst/>
          </a:prstGeom>
          <a:noFill/>
        </p:spPr>
        <p:txBody>
          <a:bodyPr wrap="square" rtlCol="0">
            <a:spAutoFit/>
          </a:bodyPr>
          <a:lstStyle/>
          <a:p>
            <a:pPr algn="ctr"/>
            <a:r>
              <a:rPr lang="en-US" sz="2200" b="1" dirty="0"/>
              <a:t>Expected costs of reducing emissions </a:t>
            </a:r>
            <a:endParaRPr lang="en-GB" sz="2200" b="1" dirty="0"/>
          </a:p>
        </p:txBody>
      </p:sp>
      <p:sp>
        <p:nvSpPr>
          <p:cNvPr id="9" name="TextBox 8">
            <a:extLst>
              <a:ext uri="{FF2B5EF4-FFF2-40B4-BE49-F238E27FC236}">
                <a16:creationId xmlns:a16="http://schemas.microsoft.com/office/drawing/2014/main" id="{341AA224-3343-F5B4-A051-EB70DB145D63}"/>
              </a:ext>
            </a:extLst>
          </p:cNvPr>
          <p:cNvSpPr txBox="1"/>
          <p:nvPr/>
        </p:nvSpPr>
        <p:spPr>
          <a:xfrm>
            <a:off x="9279090" y="4016302"/>
            <a:ext cx="2357304" cy="1107996"/>
          </a:xfrm>
          <a:prstGeom prst="rect">
            <a:avLst/>
          </a:prstGeom>
          <a:noFill/>
        </p:spPr>
        <p:txBody>
          <a:bodyPr wrap="square" rtlCol="0">
            <a:spAutoFit/>
          </a:bodyPr>
          <a:lstStyle/>
          <a:p>
            <a:pPr algn="ctr"/>
            <a:r>
              <a:rPr lang="en-US" sz="2200" b="1" dirty="0"/>
              <a:t>Expected damages from allowing climate change</a:t>
            </a:r>
          </a:p>
        </p:txBody>
      </p:sp>
    </p:spTree>
    <p:extLst>
      <p:ext uri="{BB962C8B-B14F-4D97-AF65-F5344CB8AC3E}">
        <p14:creationId xmlns:p14="http://schemas.microsoft.com/office/powerpoint/2010/main" val="1974042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733982" y="-317"/>
            <a:ext cx="10515600" cy="1325563"/>
          </a:xfrm>
        </p:spPr>
        <p:txBody>
          <a:bodyPr>
            <a:normAutofit/>
          </a:bodyPr>
          <a:lstStyle/>
          <a:p>
            <a:r>
              <a:rPr lang="en-US" sz="3800" dirty="0"/>
              <a:t> </a:t>
            </a:r>
            <a:r>
              <a:rPr lang="en-US" sz="3800" dirty="0">
                <a:solidFill>
                  <a:schemeClr val="bg1"/>
                </a:solidFill>
              </a:rPr>
              <a:t>Let’</a:t>
            </a:r>
            <a:r>
              <a:rPr lang="en-US" sz="3800" dirty="0"/>
              <a:t>s Hear from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647700" y="670559"/>
            <a:ext cx="11074608" cy="5924791"/>
          </a:xfrm>
        </p:spPr>
        <p:txBody>
          <a:bodyPr>
            <a:normAutofit lnSpcReduction="10000"/>
          </a:bodyPr>
          <a:lstStyle/>
          <a:p>
            <a:pPr marL="0" indent="0" algn="ctr">
              <a:buNone/>
            </a:pPr>
            <a:endParaRPr lang="en-US" sz="5100" dirty="0">
              <a:hlinkClick r:id="rId3"/>
            </a:endParaRPr>
          </a:p>
          <a:p>
            <a:pPr marL="0" indent="0" algn="ctr">
              <a:buNone/>
            </a:pPr>
            <a:r>
              <a:rPr lang="en-US" sz="4800" dirty="0"/>
              <a:t>Geoffrey Woglom grwoglom@amherst.edu</a:t>
            </a:r>
          </a:p>
          <a:p>
            <a:pPr marL="0" indent="0" algn="ctr">
              <a:buNone/>
            </a:pPr>
            <a:endParaRPr lang="en-US" sz="7400" dirty="0"/>
          </a:p>
          <a:p>
            <a:pPr marL="0" indent="0" algn="ctr">
              <a:buNone/>
            </a:pPr>
            <a:r>
              <a:rPr lang="en-US" sz="3800" dirty="0"/>
              <a:t>Contact NEED: </a:t>
            </a:r>
            <a:r>
              <a:rPr lang="en-US" sz="3800" dirty="0" err="1"/>
              <a:t>I</a:t>
            </a:r>
            <a:r>
              <a:rPr lang="en-US" sz="3800" dirty="0" err="1">
                <a:hlinkClick r:id="rId4"/>
              </a:rPr>
              <a:t>nfo@NEEDEcon.org</a:t>
            </a:r>
            <a:endParaRPr lang="en-US" sz="3800" dirty="0"/>
          </a:p>
          <a:p>
            <a:pPr marL="0" indent="0" algn="ctr">
              <a:buNone/>
            </a:pPr>
            <a:endParaRPr lang="en-US" sz="3800" dirty="0"/>
          </a:p>
          <a:p>
            <a:pPr marL="0" indent="0" algn="ctr">
              <a:buNone/>
            </a:pPr>
            <a:endParaRPr lang="en-US" sz="3800" dirty="0"/>
          </a:p>
          <a:p>
            <a:pPr marL="0" indent="0" algn="ctr">
              <a:buNone/>
            </a:pPr>
            <a:r>
              <a:rPr lang="en-US" sz="3800" dirty="0"/>
              <a:t>Support NEED:  www.NEEDEcon.org/donate.php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63799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F30D7-77CD-E841-B140-0D37228ABC4B}"/>
              </a:ext>
            </a:extLst>
          </p:cNvPr>
          <p:cNvSpPr>
            <a:spLocks noGrp="1"/>
          </p:cNvSpPr>
          <p:nvPr>
            <p:ph type="title"/>
          </p:nvPr>
        </p:nvSpPr>
        <p:spPr>
          <a:xfrm>
            <a:off x="816429" y="216007"/>
            <a:ext cx="10515600" cy="1656336"/>
          </a:xfrm>
        </p:spPr>
        <p:txBody>
          <a:bodyPr>
            <a:normAutofit/>
          </a:bodyPr>
          <a:lstStyle/>
          <a:p>
            <a:r>
              <a:rPr lang="en-US" dirty="0">
                <a:solidFill>
                  <a:schemeClr val="bg1"/>
                </a:solidFill>
              </a:rPr>
              <a:t> Ho</a:t>
            </a:r>
            <a:r>
              <a:rPr lang="en-US" dirty="0"/>
              <a:t>w Economists Decide How Much to Fight </a:t>
            </a:r>
            <a:br>
              <a:rPr lang="en-US" dirty="0"/>
            </a:br>
            <a:r>
              <a:rPr lang="en-US" dirty="0"/>
              <a:t>Climate Change: Cost Benefit Analysis</a:t>
            </a:r>
          </a:p>
        </p:txBody>
      </p:sp>
      <p:sp>
        <p:nvSpPr>
          <p:cNvPr id="3" name="Content Placeholder 2">
            <a:extLst>
              <a:ext uri="{FF2B5EF4-FFF2-40B4-BE49-F238E27FC236}">
                <a16:creationId xmlns:a16="http://schemas.microsoft.com/office/drawing/2014/main" id="{C6E62CC4-E270-3C4A-948E-4CD48D957044}"/>
              </a:ext>
            </a:extLst>
          </p:cNvPr>
          <p:cNvSpPr>
            <a:spLocks noGrp="1"/>
          </p:cNvSpPr>
          <p:nvPr>
            <p:ph idx="1"/>
          </p:nvPr>
        </p:nvSpPr>
        <p:spPr>
          <a:xfrm>
            <a:off x="838200" y="2101082"/>
            <a:ext cx="4472709" cy="4151936"/>
          </a:xfrm>
        </p:spPr>
        <p:txBody>
          <a:bodyPr>
            <a:normAutofit/>
          </a:bodyPr>
          <a:lstStyle/>
          <a:p>
            <a:pPr marL="0" indent="0">
              <a:buNone/>
            </a:pPr>
            <a:r>
              <a:rPr lang="en-US" dirty="0"/>
              <a:t>Abating greenhouse gas emissions is costly… </a:t>
            </a:r>
          </a:p>
          <a:p>
            <a:pPr marL="0" indent="0">
              <a:spcAft>
                <a:spcPts val="1000"/>
              </a:spcAft>
              <a:buNone/>
            </a:pPr>
            <a:r>
              <a:rPr lang="en-US" dirty="0"/>
              <a:t>… but without action, climate change damages are even more costly.</a:t>
            </a:r>
          </a:p>
          <a:p>
            <a:pPr marL="0" indent="0">
              <a:spcAft>
                <a:spcPts val="1000"/>
              </a:spcAft>
              <a:buNone/>
            </a:pPr>
            <a:r>
              <a:rPr lang="en-US" dirty="0"/>
              <a:t>Goal is not zero emissions, but efficient level that achieves a balance.</a:t>
            </a:r>
          </a:p>
        </p:txBody>
      </p:sp>
      <p:pic>
        <p:nvPicPr>
          <p:cNvPr id="10" name="Picture 9">
            <a:extLst>
              <a:ext uri="{FF2B5EF4-FFF2-40B4-BE49-F238E27FC236}">
                <a16:creationId xmlns:a16="http://schemas.microsoft.com/office/drawing/2014/main" id="{D84C5734-1366-4356-81D6-B5211BCD9C76}"/>
              </a:ext>
            </a:extLst>
          </p:cNvPr>
          <p:cNvPicPr>
            <a:picLocks noChangeAspect="1"/>
          </p:cNvPicPr>
          <p:nvPr/>
        </p:nvPicPr>
        <p:blipFill>
          <a:blip r:embed="rId3"/>
          <a:stretch>
            <a:fillRect/>
          </a:stretch>
        </p:blipFill>
        <p:spPr>
          <a:xfrm>
            <a:off x="5239605" y="1469913"/>
            <a:ext cx="6668455" cy="5083100"/>
          </a:xfrm>
          <a:prstGeom prst="rect">
            <a:avLst/>
          </a:prstGeom>
        </p:spPr>
      </p:pic>
      <p:sp>
        <p:nvSpPr>
          <p:cNvPr id="8" name="TextBox 7">
            <a:extLst>
              <a:ext uri="{FF2B5EF4-FFF2-40B4-BE49-F238E27FC236}">
                <a16:creationId xmlns:a16="http://schemas.microsoft.com/office/drawing/2014/main" id="{A466197C-CEC5-4C84-A597-72F941587593}"/>
              </a:ext>
            </a:extLst>
          </p:cNvPr>
          <p:cNvSpPr txBox="1"/>
          <p:nvPr/>
        </p:nvSpPr>
        <p:spPr>
          <a:xfrm>
            <a:off x="5512131" y="3427844"/>
            <a:ext cx="2357304" cy="1107996"/>
          </a:xfrm>
          <a:prstGeom prst="rect">
            <a:avLst/>
          </a:prstGeom>
          <a:noFill/>
        </p:spPr>
        <p:txBody>
          <a:bodyPr wrap="square" rtlCol="0">
            <a:spAutoFit/>
          </a:bodyPr>
          <a:lstStyle/>
          <a:p>
            <a:pPr algn="ctr"/>
            <a:r>
              <a:rPr lang="en-US" sz="2200" b="1" dirty="0"/>
              <a:t>Expected costs of reducing emissions </a:t>
            </a:r>
            <a:endParaRPr lang="en-GB" sz="2200" b="1" dirty="0"/>
          </a:p>
        </p:txBody>
      </p:sp>
      <p:sp>
        <p:nvSpPr>
          <p:cNvPr id="9" name="TextBox 8">
            <a:extLst>
              <a:ext uri="{FF2B5EF4-FFF2-40B4-BE49-F238E27FC236}">
                <a16:creationId xmlns:a16="http://schemas.microsoft.com/office/drawing/2014/main" id="{A119E848-526D-41B3-A776-71ACF7D1B1F5}"/>
              </a:ext>
            </a:extLst>
          </p:cNvPr>
          <p:cNvSpPr txBox="1"/>
          <p:nvPr/>
        </p:nvSpPr>
        <p:spPr>
          <a:xfrm>
            <a:off x="9279090" y="4016302"/>
            <a:ext cx="2357304" cy="1107996"/>
          </a:xfrm>
          <a:prstGeom prst="rect">
            <a:avLst/>
          </a:prstGeom>
          <a:noFill/>
        </p:spPr>
        <p:txBody>
          <a:bodyPr wrap="square" rtlCol="0">
            <a:spAutoFit/>
          </a:bodyPr>
          <a:lstStyle/>
          <a:p>
            <a:pPr algn="ctr"/>
            <a:r>
              <a:rPr lang="en-US" sz="2200" b="1" dirty="0"/>
              <a:t>Expected damages from allowing climate change</a:t>
            </a:r>
          </a:p>
        </p:txBody>
      </p:sp>
    </p:spTree>
    <p:extLst>
      <p:ext uri="{BB962C8B-B14F-4D97-AF65-F5344CB8AC3E}">
        <p14:creationId xmlns:p14="http://schemas.microsoft.com/office/powerpoint/2010/main" val="65252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chart, line chart&#10;&#10;Description automatically generated">
            <a:extLst>
              <a:ext uri="{FF2B5EF4-FFF2-40B4-BE49-F238E27FC236}">
                <a16:creationId xmlns:a16="http://schemas.microsoft.com/office/drawing/2014/main" id="{25DD613F-F506-804A-8AD6-F3F6214F92AA}"/>
              </a:ext>
            </a:extLst>
          </p:cNvPr>
          <p:cNvPicPr>
            <a:picLocks noChangeAspect="1"/>
          </p:cNvPicPr>
          <p:nvPr/>
        </p:nvPicPr>
        <p:blipFill>
          <a:blip r:embed="rId2" r:link="rId3"/>
          <a:stretch>
            <a:fillRect/>
          </a:stretch>
        </p:blipFill>
        <p:spPr>
          <a:xfrm>
            <a:off x="1066800" y="1201026"/>
            <a:ext cx="10058400" cy="5029200"/>
          </a:xfrm>
          <a:prstGeom prst="rect">
            <a:avLst/>
          </a:prstGeom>
        </p:spPr>
      </p:pic>
      <p:sp>
        <p:nvSpPr>
          <p:cNvPr id="2" name="Title 1">
            <a:extLst>
              <a:ext uri="{FF2B5EF4-FFF2-40B4-BE49-F238E27FC236}">
                <a16:creationId xmlns:a16="http://schemas.microsoft.com/office/drawing/2014/main" id="{FFB55D12-E178-6D43-8DDC-7964BDF379E0}"/>
              </a:ext>
            </a:extLst>
          </p:cNvPr>
          <p:cNvSpPr>
            <a:spLocks noGrp="1"/>
          </p:cNvSpPr>
          <p:nvPr>
            <p:ph type="title"/>
          </p:nvPr>
        </p:nvSpPr>
        <p:spPr>
          <a:xfrm>
            <a:off x="881064" y="0"/>
            <a:ext cx="10515600" cy="1325563"/>
          </a:xfrm>
        </p:spPr>
        <p:txBody>
          <a:bodyPr/>
          <a:lstStyle/>
          <a:p>
            <a:r>
              <a:rPr lang="en-US" dirty="0">
                <a:solidFill>
                  <a:schemeClr val="bg1"/>
                </a:solidFill>
              </a:rPr>
              <a:t>His</a:t>
            </a:r>
            <a:r>
              <a:rPr lang="en-US" dirty="0"/>
              <a:t>tory of the Minimum Wage</a:t>
            </a:r>
          </a:p>
        </p:txBody>
      </p:sp>
      <p:sp>
        <p:nvSpPr>
          <p:cNvPr id="4" name="Slide Number Placeholder 3">
            <a:extLst>
              <a:ext uri="{FF2B5EF4-FFF2-40B4-BE49-F238E27FC236}">
                <a16:creationId xmlns:a16="http://schemas.microsoft.com/office/drawing/2014/main" id="{6EE4778A-72D7-DB47-BFC7-03EE350FCE2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10" name="Picture 9">
            <a:extLst>
              <a:ext uri="{FF2B5EF4-FFF2-40B4-BE49-F238E27FC236}">
                <a16:creationId xmlns:a16="http://schemas.microsoft.com/office/drawing/2014/main" id="{587FE8FC-D07C-5A49-9D70-49B0668B203C}"/>
              </a:ext>
            </a:extLst>
          </p:cNvPr>
          <p:cNvPicPr>
            <a:picLocks noChangeAspect="1"/>
          </p:cNvPicPr>
          <p:nvPr/>
        </p:nvPicPr>
        <p:blipFill>
          <a:blip r:embed="rId4" r:link="rId5"/>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109173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80A3-73C3-C778-CF9C-32A2D4B8AFD3}"/>
              </a:ext>
            </a:extLst>
          </p:cNvPr>
          <p:cNvSpPr>
            <a:spLocks noGrp="1"/>
          </p:cNvSpPr>
          <p:nvPr>
            <p:ph type="title"/>
          </p:nvPr>
        </p:nvSpPr>
        <p:spPr>
          <a:xfrm>
            <a:off x="874056" y="0"/>
            <a:ext cx="10515600" cy="1325563"/>
          </a:xfrm>
        </p:spPr>
        <p:txBody>
          <a:bodyPr/>
          <a:lstStyle/>
          <a:p>
            <a:r>
              <a:rPr lang="en-US">
                <a:solidFill>
                  <a:schemeClr val="bg1"/>
                </a:solidFill>
              </a:rPr>
              <a:t>Bit</a:t>
            </a:r>
            <a:r>
              <a:rPr lang="en-US"/>
              <a:t>coin mine</a:t>
            </a:r>
          </a:p>
        </p:txBody>
      </p:sp>
      <p:sp>
        <p:nvSpPr>
          <p:cNvPr id="4" name="Slide Number Placeholder 3">
            <a:extLst>
              <a:ext uri="{FF2B5EF4-FFF2-40B4-BE49-F238E27FC236}">
                <a16:creationId xmlns:a16="http://schemas.microsoft.com/office/drawing/2014/main" id="{687E6400-1C81-C6B0-FBFA-6BCB0A99BD17}"/>
              </a:ext>
            </a:extLst>
          </p:cNvPr>
          <p:cNvSpPr>
            <a:spLocks noGrp="1"/>
          </p:cNvSpPr>
          <p:nvPr>
            <p:ph type="sldNum" sz="quarter" idx="12"/>
          </p:nvPr>
        </p:nvSpPr>
        <p:spPr/>
        <p:txBody>
          <a:bodyPr/>
          <a:lstStyle/>
          <a:p>
            <a:fld id="{D9F085D5-EC86-4F6A-B501-C1359CB39116}" type="slidenum">
              <a:rPr lang="en-GB" smtClean="0"/>
              <a:t>9</a:t>
            </a:fld>
            <a:endParaRPr lang="en-GB"/>
          </a:p>
        </p:txBody>
      </p:sp>
      <p:pic>
        <p:nvPicPr>
          <p:cNvPr id="1026" name="Picture 2" descr="A greener approach to crypto mining | PaymentsSource | American Banker">
            <a:extLst>
              <a:ext uri="{FF2B5EF4-FFF2-40B4-BE49-F238E27FC236}">
                <a16:creationId xmlns:a16="http://schemas.microsoft.com/office/drawing/2014/main" id="{DF380E9E-9507-02F3-5FA9-EBECA6827D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6882" y="1491894"/>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37617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34352</TotalTime>
  <Words>2517</Words>
  <Application>Microsoft Office PowerPoint</Application>
  <PresentationFormat>Widescreen</PresentationFormat>
  <Paragraphs>370</Paragraphs>
  <Slides>63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Arimo</vt:lpstr>
      <vt:lpstr>Calibri</vt:lpstr>
      <vt:lpstr>Courier New</vt:lpstr>
      <vt:lpstr>Times New Roman</vt:lpstr>
      <vt:lpstr>Custom Design</vt:lpstr>
      <vt:lpstr>PowerPoint Presentation</vt:lpstr>
      <vt:lpstr> National Economic Education Delegation</vt:lpstr>
      <vt:lpstr>Who Are We?</vt:lpstr>
      <vt:lpstr>Where Are We?</vt:lpstr>
      <vt:lpstr> Available NEED Topics Include:</vt:lpstr>
      <vt:lpstr> Course Outline</vt:lpstr>
      <vt:lpstr> How Economists Decide How Much to Fight  Climate Change: Cost Benefit Analysis</vt:lpstr>
      <vt:lpstr>History of the Minimum Wage</vt:lpstr>
      <vt:lpstr>Bitcoin mine</vt:lpstr>
      <vt:lpstr>Trust Finds Are Running Out</vt:lpstr>
      <vt:lpstr>The Future of Interest on the Debt?</vt:lpstr>
      <vt:lpstr>Submitting Questions</vt:lpstr>
      <vt:lpstr>PowerPoint Presentation</vt:lpstr>
      <vt:lpstr>Outline for the Talk</vt:lpstr>
      <vt:lpstr>Gross Domestic Product: 2025Q1 = $30.0 tr</vt:lpstr>
      <vt:lpstr>Basic GDP Accounting</vt:lpstr>
      <vt:lpstr>GDP and ‘Potential’ during the Recovery</vt:lpstr>
      <vt:lpstr>What is a Recession?</vt:lpstr>
      <vt:lpstr>Unemployment is Near Record Lows</vt:lpstr>
      <vt:lpstr>Where Have All the Workers Gone?</vt:lpstr>
      <vt:lpstr>The Aging of the Labor Force</vt:lpstr>
      <vt:lpstr>Supplemented by Foreign Born Workers</vt:lpstr>
      <vt:lpstr>Overall Good News on the Real Side</vt:lpstr>
      <vt:lpstr>Interest Rates: Era of Falling Rates Over?</vt:lpstr>
      <vt:lpstr>National Housing Market</vt:lpstr>
      <vt:lpstr>Housing Construction is Slowing?</vt:lpstr>
      <vt:lpstr>Stock Prices: Tariffs; What Tariffs?</vt:lpstr>
      <vt:lpstr>Inflation during the Recovery (CPI)</vt:lpstr>
      <vt:lpstr>Fed’s Measure (PCE)</vt:lpstr>
      <vt:lpstr>CPI vs. PCE:  Differences</vt:lpstr>
      <vt:lpstr>Uses of Inflation Measures</vt:lpstr>
      <vt:lpstr>Two Measures of the Cost of Housing</vt:lpstr>
      <vt:lpstr>Wages Have Finally Caught Up to Inflation</vt:lpstr>
      <vt:lpstr>International Comparisons</vt:lpstr>
      <vt:lpstr>The State of the Economy &amp; Effects of Policy</vt:lpstr>
      <vt:lpstr>Consumers Are Not Happy (2/3rds of GDP)</vt:lpstr>
      <vt:lpstr>They Are Worried about Inflation</vt:lpstr>
      <vt:lpstr>And, Also Concerned about Policy Uncertainty</vt:lpstr>
      <vt:lpstr>Where are Tariffs Going?</vt:lpstr>
      <vt:lpstr>StagFlation and the Fed’s Dilemma</vt:lpstr>
      <vt:lpstr>What Will the Fed Do?</vt:lpstr>
      <vt:lpstr>A Brief Primer on Tariffs</vt:lpstr>
      <vt:lpstr>Possible Economic Arguments for Tariffs</vt:lpstr>
      <vt:lpstr>As of July 7th</vt:lpstr>
      <vt:lpstr>Getting Tough or Getting Taco?</vt:lpstr>
      <vt:lpstr>History of US Average Effective Tariff Rates</vt:lpstr>
      <vt:lpstr>Doesn’t Congress Set Taxes, including Tariffs?</vt:lpstr>
      <vt:lpstr>US Trade Balance &amp; Types of Imports</vt:lpstr>
      <vt:lpstr>Countries for which US runs a  Bilateral Trade Surplus</vt:lpstr>
      <vt:lpstr>Economic Significance of Trade Deficits</vt:lpstr>
      <vt:lpstr>US:  Since 2000s, Good or Bad?</vt:lpstr>
      <vt:lpstr>What about the China Shock?</vt:lpstr>
      <vt:lpstr>The  China Shock</vt:lpstr>
      <vt:lpstr>Autor et. al.’s Conclusion</vt:lpstr>
      <vt:lpstr>Tariffs and Trade Deficits</vt:lpstr>
      <vt:lpstr>So, What Do Tariffs Do?</vt:lpstr>
      <vt:lpstr>Distributional Effects</vt:lpstr>
      <vt:lpstr>Putting Tariff, Tax &amp; Spending Policies Together</vt:lpstr>
      <vt:lpstr>But, There is More!</vt:lpstr>
      <vt:lpstr>Economists’ Famous Quotes</vt:lpstr>
      <vt:lpstr>My Google Site</vt:lpstr>
      <vt:lpstr> Next Week: Climate Change Economics</vt:lpstr>
      <vt:lpstr> Let’s Hear from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Geoffrey Woglom</cp:lastModifiedBy>
  <cp:revision>763</cp:revision>
  <cp:lastPrinted>2025-07-08T18:48:32Z</cp:lastPrinted>
  <dcterms:created xsi:type="dcterms:W3CDTF">2017-05-03T22:30:38Z</dcterms:created>
  <dcterms:modified xsi:type="dcterms:W3CDTF">2025-07-08T18:50:05Z</dcterms:modified>
</cp:coreProperties>
</file>